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8" r:id="rId4"/>
    <p:sldId id="262" r:id="rId5"/>
    <p:sldId id="263" r:id="rId6"/>
    <p:sldId id="259" r:id="rId7"/>
    <p:sldId id="264" r:id="rId8"/>
    <p:sldId id="265" r:id="rId9"/>
    <p:sldId id="260"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95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DDFC3B-34C5-499A-99F4-E19EF09ADE3E}" type="datetimeFigureOut">
              <a:rPr lang="de-DE" smtClean="0"/>
              <a:t>11.04.2025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4289A7-F062-4DFF-8CD3-392B5F293E10}" type="slidenum">
              <a:rPr lang="de-DE" smtClean="0"/>
              <a:t>‹Nr.›</a:t>
            </a:fld>
            <a:endParaRPr lang="de-DE"/>
          </a:p>
        </p:txBody>
      </p:sp>
    </p:spTree>
    <p:extLst>
      <p:ext uri="{BB962C8B-B14F-4D97-AF65-F5344CB8AC3E}">
        <p14:creationId xmlns:p14="http://schemas.microsoft.com/office/powerpoint/2010/main" val="3356136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C4289A7-F062-4DFF-8CD3-392B5F293E10}" type="slidenum">
              <a:rPr lang="de-DE" smtClean="0"/>
              <a:t>1</a:t>
            </a:fld>
            <a:endParaRPr lang="de-DE"/>
          </a:p>
        </p:txBody>
      </p:sp>
    </p:spTree>
    <p:extLst>
      <p:ext uri="{BB962C8B-B14F-4D97-AF65-F5344CB8AC3E}">
        <p14:creationId xmlns:p14="http://schemas.microsoft.com/office/powerpoint/2010/main" val="3457422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a:t>Mastertitelformat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a:t>Mastertitelformat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Mastertitelformat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a:t>Mastertitelformat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4/11/2025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4/11/2025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8DCDD955-7835-67DF-08E1-58CEE5D646B5}"/>
              </a:ext>
            </a:extLst>
          </p:cNvPr>
          <p:cNvSpPr>
            <a:spLocks noGrp="1"/>
          </p:cNvSpPr>
          <p:nvPr>
            <p:ph type="ctrTitle"/>
          </p:nvPr>
        </p:nvSpPr>
        <p:spPr>
          <a:xfrm>
            <a:off x="1756093" y="3982720"/>
            <a:ext cx="10435907" cy="1465221"/>
          </a:xfrm>
        </p:spPr>
        <p:txBody>
          <a:bodyPr>
            <a:normAutofit fontScale="90000"/>
          </a:bodyPr>
          <a:lstStyle/>
          <a:p>
            <a:r>
              <a:rPr lang="de-DE" dirty="0"/>
              <a:t>transparent oder</a:t>
            </a:r>
            <a:br>
              <a:rPr lang="de-DE" dirty="0"/>
            </a:br>
            <a:r>
              <a:rPr lang="de-DE" dirty="0"/>
              <a:t>außen „hui“ und  innen „pfui“</a:t>
            </a:r>
          </a:p>
        </p:txBody>
      </p:sp>
    </p:spTree>
    <p:extLst>
      <p:ext uri="{BB962C8B-B14F-4D97-AF65-F5344CB8AC3E}">
        <p14:creationId xmlns:p14="http://schemas.microsoft.com/office/powerpoint/2010/main" val="197025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9A8DA-420B-F36E-DEDD-A06D1D702A80}"/>
              </a:ext>
            </a:extLst>
          </p:cNvPr>
          <p:cNvSpPr>
            <a:spLocks noGrp="1"/>
          </p:cNvSpPr>
          <p:nvPr>
            <p:ph type="title"/>
          </p:nvPr>
        </p:nvSpPr>
        <p:spPr>
          <a:xfrm>
            <a:off x="1640156" y="603513"/>
            <a:ext cx="10551844" cy="686530"/>
          </a:xfrm>
        </p:spPr>
        <p:txBody>
          <a:bodyPr/>
          <a:lstStyle/>
          <a:p>
            <a:pPr algn="ctr"/>
            <a:r>
              <a:rPr lang="de-DE" dirty="0"/>
              <a:t>Glatte Worte - süße  Worte  </a:t>
            </a:r>
          </a:p>
        </p:txBody>
      </p:sp>
      <p:sp>
        <p:nvSpPr>
          <p:cNvPr id="5" name="Inhaltsplatzhalter 4">
            <a:extLst>
              <a:ext uri="{FF2B5EF4-FFF2-40B4-BE49-F238E27FC236}">
                <a16:creationId xmlns:a16="http://schemas.microsoft.com/office/drawing/2014/main" id="{1587B2CB-BA32-EE11-F49D-79110B5D64A2}"/>
              </a:ext>
            </a:extLst>
          </p:cNvPr>
          <p:cNvSpPr>
            <a:spLocks noGrp="1"/>
          </p:cNvSpPr>
          <p:nvPr>
            <p:ph idx="1"/>
          </p:nvPr>
        </p:nvSpPr>
        <p:spPr>
          <a:xfrm>
            <a:off x="1463040" y="2133600"/>
            <a:ext cx="9702800" cy="3777622"/>
          </a:xfrm>
        </p:spPr>
        <p:txBody>
          <a:bodyPr>
            <a:normAutofit fontScale="92500" lnSpcReduction="10000"/>
          </a:bodyPr>
          <a:lstStyle/>
          <a:p>
            <a:pPr marL="538163" indent="-538163"/>
            <a:r>
              <a:rPr lang="de-DE" sz="2400" dirty="0"/>
              <a:t>Glatt sind die Milchworte seines Mundes, </a:t>
            </a:r>
            <a:br>
              <a:rPr lang="de-DE" sz="2400" dirty="0"/>
            </a:br>
            <a:r>
              <a:rPr lang="de-DE" sz="2400" dirty="0"/>
              <a:t>aber Krieg ist sein Herz; geschmeidiger sind seine Worte als Öl, aber sie sind gezogene Schwerter.                                          Ps 55,22</a:t>
            </a:r>
          </a:p>
          <a:p>
            <a:pPr marL="538163" indent="-538163"/>
            <a:r>
              <a:rPr lang="de-DE" sz="2400" dirty="0"/>
              <a:t>Denn Honigseim träufeln die Lippen der Fremden, </a:t>
            </a:r>
            <a:br>
              <a:rPr lang="de-DE" sz="2400" dirty="0"/>
            </a:br>
            <a:r>
              <a:rPr lang="de-DE" sz="2400" dirty="0"/>
              <a:t>und glatter als Öl ist ihr Gaumen;                                               </a:t>
            </a:r>
            <a:r>
              <a:rPr lang="de-DE" sz="2400" dirty="0" err="1"/>
              <a:t>Spr</a:t>
            </a:r>
            <a:r>
              <a:rPr lang="de-DE" sz="2400" dirty="0"/>
              <a:t> 5,3 </a:t>
            </a:r>
          </a:p>
          <a:p>
            <a:pPr marL="538163" indent="-538163"/>
            <a:r>
              <a:rPr lang="de-DE" sz="2400" dirty="0"/>
              <a:t>Eine Lügenzunge hasst diejenigen, die sie zermalmt;  </a:t>
            </a:r>
            <a:br>
              <a:rPr lang="de-DE" sz="2400" dirty="0"/>
            </a:br>
            <a:r>
              <a:rPr lang="de-DE" sz="2400" dirty="0"/>
              <a:t>und ein glatter Mund bereitet Sturz.                                      </a:t>
            </a:r>
            <a:r>
              <a:rPr lang="de-DE" sz="2400" dirty="0" err="1"/>
              <a:t>Spr</a:t>
            </a:r>
            <a:r>
              <a:rPr lang="de-DE" sz="2400" dirty="0"/>
              <a:t> 26,28</a:t>
            </a:r>
          </a:p>
          <a:p>
            <a:pPr marL="538163" indent="-538163"/>
            <a:r>
              <a:rPr lang="de-DE" sz="2400" dirty="0"/>
              <a:t>Denn solche dienen nicht unserem Herrn Christus, sondern </a:t>
            </a:r>
            <a:br>
              <a:rPr lang="de-DE" sz="2400" dirty="0"/>
            </a:br>
            <a:r>
              <a:rPr lang="de-DE" sz="2400" dirty="0"/>
              <a:t>ihrem eigenen Bauch, und durch süße Worte und schöne Reden verführen sie die Herzen der Arglosen.                                Röm 16,18</a:t>
            </a:r>
          </a:p>
        </p:txBody>
      </p:sp>
    </p:spTree>
    <p:extLst>
      <p:ext uri="{BB962C8B-B14F-4D97-AF65-F5344CB8AC3E}">
        <p14:creationId xmlns:p14="http://schemas.microsoft.com/office/powerpoint/2010/main" val="773778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489C5F-1751-F9F6-98C0-891387969DEB}"/>
              </a:ext>
            </a:extLst>
          </p:cNvPr>
          <p:cNvSpPr>
            <a:spLocks noGrp="1"/>
          </p:cNvSpPr>
          <p:nvPr>
            <p:ph type="title"/>
          </p:nvPr>
        </p:nvSpPr>
        <p:spPr>
          <a:xfrm>
            <a:off x="0" y="624110"/>
            <a:ext cx="12263119" cy="706850"/>
          </a:xfrm>
        </p:spPr>
        <p:txBody>
          <a:bodyPr/>
          <a:lstStyle/>
          <a:p>
            <a:pPr algn="ctr"/>
            <a:r>
              <a:rPr lang="de-DE" dirty="0" err="1"/>
              <a:t>Tranzparenz</a:t>
            </a:r>
            <a:endParaRPr lang="de-DE" dirty="0"/>
          </a:p>
        </p:txBody>
      </p:sp>
      <p:sp>
        <p:nvSpPr>
          <p:cNvPr id="3" name="Inhaltsplatzhalter 2">
            <a:extLst>
              <a:ext uri="{FF2B5EF4-FFF2-40B4-BE49-F238E27FC236}">
                <a16:creationId xmlns:a16="http://schemas.microsoft.com/office/drawing/2014/main" id="{BACE9608-9545-77D8-581C-468745246DD7}"/>
              </a:ext>
            </a:extLst>
          </p:cNvPr>
          <p:cNvSpPr>
            <a:spLocks noGrp="1"/>
          </p:cNvSpPr>
          <p:nvPr>
            <p:ph idx="1"/>
          </p:nvPr>
        </p:nvSpPr>
        <p:spPr>
          <a:xfrm>
            <a:off x="2162492" y="1889760"/>
            <a:ext cx="10029508" cy="4084320"/>
          </a:xfrm>
        </p:spPr>
        <p:txBody>
          <a:bodyPr>
            <a:noAutofit/>
          </a:bodyPr>
          <a:lstStyle/>
          <a:p>
            <a:pPr marL="538163" indent="-538163"/>
            <a:r>
              <a:rPr lang="de-DE" sz="2400" dirty="0"/>
              <a:t> </a:t>
            </a:r>
            <a:r>
              <a:rPr lang="de-DE" sz="2400" dirty="0" err="1"/>
              <a:t>Tranzparenz</a:t>
            </a:r>
            <a:r>
              <a:rPr lang="de-DE" sz="2400" dirty="0"/>
              <a:t> bedeutet </a:t>
            </a:r>
            <a:br>
              <a:rPr lang="de-DE" sz="2400" dirty="0"/>
            </a:br>
            <a:r>
              <a:rPr lang="de-DE" sz="2400" dirty="0"/>
              <a:t> unmittelbares und ehrliches Zeigen innerer Stimmungen </a:t>
            </a:r>
            <a:br>
              <a:rPr lang="de-DE" sz="2400" dirty="0"/>
            </a:br>
            <a:r>
              <a:rPr lang="de-DE" sz="2400" dirty="0"/>
              <a:t> sowie  Unmittelbarkeit und Ehrlichkeit verbaler Mitteilungen.</a:t>
            </a:r>
          </a:p>
          <a:p>
            <a:pPr marL="538163" indent="-538163"/>
            <a:r>
              <a:rPr lang="de-DE" sz="2400" dirty="0"/>
              <a:t>Transparenz reguliert das soziale Zusammenleben.</a:t>
            </a:r>
            <a:br>
              <a:rPr lang="de-DE" sz="2400" dirty="0"/>
            </a:br>
            <a:r>
              <a:rPr lang="de-DE" sz="2400" dirty="0"/>
              <a:t>Sie hilft, 	Vertrauen zu bilden, </a:t>
            </a:r>
            <a:br>
              <a:rPr lang="de-DE" sz="2400" dirty="0"/>
            </a:br>
            <a:r>
              <a:rPr lang="de-DE" sz="2400" dirty="0"/>
              <a:t>              	Mitmenschen besser einzuschätzen, </a:t>
            </a:r>
            <a:br>
              <a:rPr lang="de-DE" sz="2400" dirty="0"/>
            </a:br>
            <a:r>
              <a:rPr lang="de-DE" sz="2400" dirty="0"/>
              <a:t>              	Bindungen zu stiften und zu festigen </a:t>
            </a:r>
            <a:br>
              <a:rPr lang="de-DE" sz="2400" dirty="0"/>
            </a:br>
            <a:r>
              <a:rPr lang="de-DE" sz="2400" dirty="0"/>
              <a:t>              	und gemeinsame Aktivitäten zu synchronisieren. </a:t>
            </a:r>
          </a:p>
          <a:p>
            <a:pPr marL="538163" indent="-538163"/>
            <a:r>
              <a:rPr lang="de-DE" sz="2400" dirty="0"/>
              <a:t>Wir alle reagieren in unserem sozialen Umfeld </a:t>
            </a:r>
            <a:br>
              <a:rPr lang="de-DE" sz="2400" dirty="0"/>
            </a:br>
            <a:r>
              <a:rPr lang="de-DE" sz="2400" dirty="0"/>
              <a:t>auf mimische und verbale Unehrlichkeit sehr empfindlich.</a:t>
            </a:r>
          </a:p>
        </p:txBody>
      </p:sp>
    </p:spTree>
    <p:extLst>
      <p:ext uri="{BB962C8B-B14F-4D97-AF65-F5344CB8AC3E}">
        <p14:creationId xmlns:p14="http://schemas.microsoft.com/office/powerpoint/2010/main" val="393090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68E1CE-504B-6F36-987A-38B1137EF56E}"/>
              </a:ext>
            </a:extLst>
          </p:cNvPr>
          <p:cNvSpPr>
            <a:spLocks noGrp="1"/>
          </p:cNvSpPr>
          <p:nvPr>
            <p:ph type="title"/>
          </p:nvPr>
        </p:nvSpPr>
        <p:spPr>
          <a:xfrm>
            <a:off x="1574800" y="624110"/>
            <a:ext cx="10617199" cy="696690"/>
          </a:xfrm>
        </p:spPr>
        <p:txBody>
          <a:bodyPr/>
          <a:lstStyle/>
          <a:p>
            <a:pPr algn="ctr"/>
            <a:r>
              <a:rPr lang="de-DE" dirty="0"/>
              <a:t>Der Herr Jesus war transparent</a:t>
            </a:r>
          </a:p>
        </p:txBody>
      </p:sp>
      <p:sp>
        <p:nvSpPr>
          <p:cNvPr id="3" name="Inhaltsplatzhalter 2">
            <a:extLst>
              <a:ext uri="{FF2B5EF4-FFF2-40B4-BE49-F238E27FC236}">
                <a16:creationId xmlns:a16="http://schemas.microsoft.com/office/drawing/2014/main" id="{D2A70474-E9C1-7097-D308-FAF20AAB260C}"/>
              </a:ext>
            </a:extLst>
          </p:cNvPr>
          <p:cNvSpPr>
            <a:spLocks noGrp="1"/>
          </p:cNvSpPr>
          <p:nvPr>
            <p:ph idx="1"/>
          </p:nvPr>
        </p:nvSpPr>
        <p:spPr>
          <a:xfrm>
            <a:off x="2448559" y="2143760"/>
            <a:ext cx="9743440" cy="3777622"/>
          </a:xfrm>
        </p:spPr>
        <p:txBody>
          <a:bodyPr>
            <a:normAutofit fontScale="92500" lnSpcReduction="10000"/>
          </a:bodyPr>
          <a:lstStyle/>
          <a:p>
            <a:pPr marL="538163" indent="-538163"/>
            <a:r>
              <a:rPr lang="de-DE" sz="2400" dirty="0"/>
              <a:t>Daher sagte ich euch, dass ihr in euren Sünden sterben werdet; </a:t>
            </a:r>
            <a:br>
              <a:rPr lang="de-DE" sz="2400" dirty="0"/>
            </a:br>
            <a:r>
              <a:rPr lang="de-DE" sz="2400" dirty="0"/>
              <a:t>denn wenn ihr nicht glaubt, dass ich es bin, </a:t>
            </a:r>
            <a:br>
              <a:rPr lang="de-DE" sz="2400" dirty="0"/>
            </a:br>
            <a:r>
              <a:rPr lang="de-DE" sz="2400" dirty="0"/>
              <a:t>so werdet ihr in euren Sünden sterben. </a:t>
            </a:r>
            <a:br>
              <a:rPr lang="de-DE" sz="2400" dirty="0"/>
            </a:br>
            <a:br>
              <a:rPr lang="de-DE" sz="2400" dirty="0"/>
            </a:br>
            <a:r>
              <a:rPr lang="de-DE" sz="2400" dirty="0"/>
              <a:t>Da sprachen sie zu ihm: </a:t>
            </a:r>
            <a:r>
              <a:rPr lang="de-DE" sz="2400" b="1" dirty="0"/>
              <a:t>Wer bist du? </a:t>
            </a:r>
            <a:br>
              <a:rPr lang="de-DE" sz="2400" dirty="0"/>
            </a:br>
            <a:br>
              <a:rPr lang="de-DE" sz="2400" dirty="0"/>
            </a:br>
            <a:r>
              <a:rPr lang="de-DE" sz="2400" dirty="0"/>
              <a:t>Jesus sprach zu ihnen: </a:t>
            </a:r>
            <a:br>
              <a:rPr lang="de-DE" sz="2400" dirty="0"/>
            </a:br>
            <a:r>
              <a:rPr lang="de-DE" sz="2400" b="1" dirty="0"/>
              <a:t>Durchaus das, was ich auch zu euch rede. </a:t>
            </a:r>
            <a:br>
              <a:rPr lang="de-DE" sz="2400" b="1" dirty="0"/>
            </a:br>
            <a:r>
              <a:rPr lang="de-DE" sz="2400" dirty="0"/>
              <a:t>Vieles habe ich über euch zu reden und zu richten, </a:t>
            </a:r>
            <a:br>
              <a:rPr lang="de-DE" sz="2400" dirty="0"/>
            </a:br>
            <a:r>
              <a:rPr lang="de-DE" sz="2400" dirty="0"/>
              <a:t>aber der mich gesandt hat, ist wahrhaftig; </a:t>
            </a:r>
            <a:br>
              <a:rPr lang="de-DE" sz="2400" dirty="0"/>
            </a:br>
            <a:r>
              <a:rPr lang="de-DE" sz="2400" dirty="0"/>
              <a:t>und ich, was ich von ihm gehört habe, das rede ich zu der Welt.</a:t>
            </a:r>
            <a:br>
              <a:rPr lang="de-DE" sz="2400" dirty="0"/>
            </a:br>
            <a:r>
              <a:rPr lang="de-DE" sz="2400" dirty="0"/>
              <a:t>                                                                                           </a:t>
            </a:r>
            <a:r>
              <a:rPr lang="de-DE" sz="2400" dirty="0" err="1"/>
              <a:t>Joh</a:t>
            </a:r>
            <a:r>
              <a:rPr lang="de-DE" sz="2400" dirty="0"/>
              <a:t> 8,24-26</a:t>
            </a:r>
          </a:p>
        </p:txBody>
      </p:sp>
    </p:spTree>
    <p:extLst>
      <p:ext uri="{BB962C8B-B14F-4D97-AF65-F5344CB8AC3E}">
        <p14:creationId xmlns:p14="http://schemas.microsoft.com/office/powerpoint/2010/main" val="419693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D7D216-957D-9B7E-FE0F-9773F910D07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94B696D-D735-8729-FB06-390B9F83E6D4}"/>
              </a:ext>
            </a:extLst>
          </p:cNvPr>
          <p:cNvSpPr>
            <a:spLocks noGrp="1"/>
          </p:cNvSpPr>
          <p:nvPr>
            <p:ph type="title"/>
          </p:nvPr>
        </p:nvSpPr>
        <p:spPr>
          <a:xfrm>
            <a:off x="1574800" y="624110"/>
            <a:ext cx="10617199" cy="696690"/>
          </a:xfrm>
        </p:spPr>
        <p:txBody>
          <a:bodyPr/>
          <a:lstStyle/>
          <a:p>
            <a:pPr algn="ctr"/>
            <a:r>
              <a:rPr lang="de-DE" dirty="0"/>
              <a:t>Auch Paulus war transparent</a:t>
            </a:r>
          </a:p>
        </p:txBody>
      </p:sp>
      <p:sp>
        <p:nvSpPr>
          <p:cNvPr id="3" name="Inhaltsplatzhalter 2">
            <a:extLst>
              <a:ext uri="{FF2B5EF4-FFF2-40B4-BE49-F238E27FC236}">
                <a16:creationId xmlns:a16="http://schemas.microsoft.com/office/drawing/2014/main" id="{9C38B1E6-167A-8114-8D2B-0114B495CB10}"/>
              </a:ext>
            </a:extLst>
          </p:cNvPr>
          <p:cNvSpPr>
            <a:spLocks noGrp="1"/>
          </p:cNvSpPr>
          <p:nvPr>
            <p:ph idx="1"/>
          </p:nvPr>
        </p:nvSpPr>
        <p:spPr>
          <a:xfrm>
            <a:off x="1270000" y="1367250"/>
            <a:ext cx="10617199" cy="4866640"/>
          </a:xfrm>
        </p:spPr>
        <p:txBody>
          <a:bodyPr>
            <a:normAutofit fontScale="85000" lnSpcReduction="10000"/>
          </a:bodyPr>
          <a:lstStyle/>
          <a:p>
            <a:pPr marL="0" indent="0">
              <a:buNone/>
            </a:pPr>
            <a:endParaRPr lang="de-DE" sz="2400" dirty="0"/>
          </a:p>
          <a:p>
            <a:pPr marL="538163" indent="-538163"/>
            <a:r>
              <a:rPr lang="de-DE" sz="2800" dirty="0"/>
              <a:t>So, da wir ein sehnliches Verlangen nach euch haben, </a:t>
            </a:r>
            <a:br>
              <a:rPr lang="de-DE" sz="2800" dirty="0"/>
            </a:br>
            <a:r>
              <a:rPr lang="de-DE" sz="2800" dirty="0"/>
              <a:t>gefiel es uns wohl, euch nicht allein das Evangelium Gottes, sondern auch unser eigenes Leben mitzuteilen, </a:t>
            </a:r>
            <a:br>
              <a:rPr lang="de-DE" sz="2800" dirty="0"/>
            </a:br>
            <a:r>
              <a:rPr lang="de-DE" sz="2800" dirty="0"/>
              <a:t>weil ihr uns lieb geworden wart.                                            1. Thes 2,8 </a:t>
            </a:r>
          </a:p>
          <a:p>
            <a:pPr marL="538163" indent="-538163"/>
            <a:r>
              <a:rPr lang="de-DE" sz="2800" dirty="0"/>
              <a:t>Ich laufe daher so, nicht wie aufs Ungewisse; </a:t>
            </a:r>
            <a:br>
              <a:rPr lang="de-DE" sz="2800" dirty="0"/>
            </a:br>
            <a:r>
              <a:rPr lang="de-DE" sz="2800" dirty="0"/>
              <a:t>ich kämpfe so, nicht wie einer, der die Luft schlägt; </a:t>
            </a:r>
            <a:br>
              <a:rPr lang="de-DE" sz="2800" dirty="0"/>
            </a:br>
            <a:r>
              <a:rPr lang="de-DE" sz="2800" dirty="0"/>
              <a:t>sondern ich zerschlage meinen Leib und führe ihn in Knechtschaft, </a:t>
            </a:r>
            <a:br>
              <a:rPr lang="de-DE" sz="2800" dirty="0"/>
            </a:br>
            <a:r>
              <a:rPr lang="de-DE" sz="2800" dirty="0"/>
              <a:t>damit ich nicht etwa, nachdem ich anderen gepredigt habe, </a:t>
            </a:r>
            <a:br>
              <a:rPr lang="de-DE" sz="2800" dirty="0"/>
            </a:br>
            <a:r>
              <a:rPr lang="de-DE" sz="2800" dirty="0"/>
              <a:t>selbst verwerflich werde.                                                    1.Kor 9,26.27</a:t>
            </a:r>
          </a:p>
          <a:p>
            <a:pPr marL="538163" indent="-538163"/>
            <a:r>
              <a:rPr lang="de-DE" sz="2800" dirty="0"/>
              <a:t>Du aber hast genau erkannt meine Lehre, </a:t>
            </a:r>
            <a:br>
              <a:rPr lang="de-DE" sz="2800" dirty="0"/>
            </a:br>
            <a:r>
              <a:rPr lang="de-DE" sz="2800" dirty="0"/>
              <a:t>mein Betragen, meinen Vorsatz, meinen Glauben, </a:t>
            </a:r>
            <a:br>
              <a:rPr lang="de-DE" sz="2800" dirty="0"/>
            </a:br>
            <a:r>
              <a:rPr lang="de-DE" sz="2800" dirty="0"/>
              <a:t>meine Langmut, meine Liebe, mein Ausharren                    2.Tim 3,10</a:t>
            </a:r>
          </a:p>
          <a:p>
            <a:pPr marL="538163" indent="-538163"/>
            <a:endParaRPr lang="de-DE" sz="2400" dirty="0"/>
          </a:p>
        </p:txBody>
      </p:sp>
    </p:spTree>
    <p:extLst>
      <p:ext uri="{BB962C8B-B14F-4D97-AF65-F5344CB8AC3E}">
        <p14:creationId xmlns:p14="http://schemas.microsoft.com/office/powerpoint/2010/main" val="295377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9C4A8B-F35D-CE9A-A926-4718FF033A48}"/>
              </a:ext>
            </a:extLst>
          </p:cNvPr>
          <p:cNvSpPr>
            <a:spLocks noGrp="1"/>
          </p:cNvSpPr>
          <p:nvPr>
            <p:ph type="title"/>
          </p:nvPr>
        </p:nvSpPr>
        <p:spPr>
          <a:xfrm>
            <a:off x="1640156" y="588273"/>
            <a:ext cx="10551844" cy="717010"/>
          </a:xfrm>
        </p:spPr>
        <p:txBody>
          <a:bodyPr/>
          <a:lstStyle/>
          <a:p>
            <a:pPr algn="ctr"/>
            <a:r>
              <a:rPr lang="de-DE" dirty="0"/>
              <a:t>Auch wir sollen transparent sein</a:t>
            </a:r>
          </a:p>
        </p:txBody>
      </p:sp>
      <p:sp>
        <p:nvSpPr>
          <p:cNvPr id="3" name="Inhaltsplatzhalter 2">
            <a:extLst>
              <a:ext uri="{FF2B5EF4-FFF2-40B4-BE49-F238E27FC236}">
                <a16:creationId xmlns:a16="http://schemas.microsoft.com/office/drawing/2014/main" id="{AD689DA2-7DA6-B4E0-712B-CCDA996B1FB6}"/>
              </a:ext>
            </a:extLst>
          </p:cNvPr>
          <p:cNvSpPr>
            <a:spLocks noGrp="1"/>
          </p:cNvSpPr>
          <p:nvPr>
            <p:ph idx="1"/>
          </p:nvPr>
        </p:nvSpPr>
        <p:spPr>
          <a:xfrm>
            <a:off x="2507932" y="1757680"/>
            <a:ext cx="9684068" cy="3495040"/>
          </a:xfrm>
        </p:spPr>
        <p:txBody>
          <a:bodyPr>
            <a:normAutofit fontScale="92500" lnSpcReduction="20000"/>
          </a:bodyPr>
          <a:lstStyle/>
          <a:p>
            <a:pPr marL="538163" indent="-538163"/>
            <a:r>
              <a:rPr lang="de-DE" sz="2400" dirty="0"/>
              <a:t>Und um dieses bete ich, dass eure Liebe noch mehr </a:t>
            </a:r>
            <a:br>
              <a:rPr lang="de-DE" sz="2400" dirty="0"/>
            </a:br>
            <a:r>
              <a:rPr lang="de-DE" sz="2400" dirty="0"/>
              <a:t>und mehr überströme in Erkenntnis und aller Einsicht,  </a:t>
            </a:r>
            <a:br>
              <a:rPr lang="de-DE" sz="2400" dirty="0"/>
            </a:br>
            <a:r>
              <a:rPr lang="de-DE" sz="2400" dirty="0"/>
              <a:t>damit ihr prüfen mögt, was das Vorzüglichere ist, </a:t>
            </a:r>
            <a:br>
              <a:rPr lang="de-DE" sz="2400" dirty="0"/>
            </a:br>
            <a:r>
              <a:rPr lang="de-DE" sz="2400" dirty="0"/>
              <a:t>damit ihr </a:t>
            </a:r>
            <a:r>
              <a:rPr lang="de-DE" sz="2400" b="1" dirty="0"/>
              <a:t>lauter</a:t>
            </a:r>
            <a:r>
              <a:rPr lang="de-DE" sz="2400" dirty="0"/>
              <a:t> und ohne Anstoß seid auf den Tag Christi,</a:t>
            </a:r>
            <a:br>
              <a:rPr lang="de-DE" sz="2400" dirty="0"/>
            </a:br>
            <a:r>
              <a:rPr lang="de-DE" sz="2400" dirty="0"/>
              <a:t>erfüllt mit der Frucht der Gerechtigkeit, </a:t>
            </a:r>
            <a:br>
              <a:rPr lang="de-DE" sz="2400" dirty="0"/>
            </a:br>
            <a:r>
              <a:rPr lang="de-DE" sz="2400" dirty="0"/>
              <a:t>die durch Jesus Christus ist, </a:t>
            </a:r>
            <a:br>
              <a:rPr lang="de-DE" sz="2400" dirty="0"/>
            </a:br>
            <a:r>
              <a:rPr lang="de-DE" sz="2400" dirty="0"/>
              <a:t>zur Herrlichkeit und zum Preise Gottes.                                Phil 1,9-11</a:t>
            </a:r>
          </a:p>
          <a:p>
            <a:pPr marL="538163" indent="-538163"/>
            <a:r>
              <a:rPr lang="de-DE" sz="2400" dirty="0"/>
              <a:t>Tut alles ohne Murren und zweifelnde Überlegungen, </a:t>
            </a:r>
            <a:br>
              <a:rPr lang="de-DE" sz="2400" dirty="0"/>
            </a:br>
            <a:r>
              <a:rPr lang="de-DE" sz="2400" dirty="0"/>
              <a:t>damit ihr untadelig und </a:t>
            </a:r>
            <a:r>
              <a:rPr lang="de-DE" sz="2400" b="1" dirty="0"/>
              <a:t>lauter </a:t>
            </a:r>
            <a:r>
              <a:rPr lang="de-DE" sz="2400" dirty="0"/>
              <a:t>seid, </a:t>
            </a:r>
            <a:br>
              <a:rPr lang="de-DE" sz="2400" dirty="0"/>
            </a:br>
            <a:r>
              <a:rPr lang="de-DE" sz="2400" dirty="0"/>
              <a:t>unbescholtene Kinder Gottes </a:t>
            </a:r>
            <a:br>
              <a:rPr lang="de-DE" sz="2400" dirty="0"/>
            </a:br>
            <a:r>
              <a:rPr lang="de-DE" sz="2400" dirty="0"/>
              <a:t>inmitten eines verdrehten und verkehrten Geschlechts, </a:t>
            </a:r>
            <a:br>
              <a:rPr lang="de-DE" sz="2400" dirty="0"/>
            </a:br>
            <a:r>
              <a:rPr lang="de-DE" sz="2400" dirty="0"/>
              <a:t>unter dem ihr scheint wie Lichter in der Welt,                   Phil 2,14-15</a:t>
            </a:r>
          </a:p>
        </p:txBody>
      </p:sp>
    </p:spTree>
    <p:extLst>
      <p:ext uri="{BB962C8B-B14F-4D97-AF65-F5344CB8AC3E}">
        <p14:creationId xmlns:p14="http://schemas.microsoft.com/office/powerpoint/2010/main" val="775834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47F759-D59D-58C7-6D59-F50FF4EFCC17}"/>
              </a:ext>
            </a:extLst>
          </p:cNvPr>
          <p:cNvSpPr>
            <a:spLocks noGrp="1"/>
          </p:cNvSpPr>
          <p:nvPr>
            <p:ph type="title"/>
          </p:nvPr>
        </p:nvSpPr>
        <p:spPr>
          <a:xfrm>
            <a:off x="1605281" y="624110"/>
            <a:ext cx="10586720" cy="717010"/>
          </a:xfrm>
        </p:spPr>
        <p:txBody>
          <a:bodyPr/>
          <a:lstStyle/>
          <a:p>
            <a:pPr algn="ctr"/>
            <a:r>
              <a:rPr lang="de-DE" dirty="0"/>
              <a:t>außen: hui     -     innen: pfui</a:t>
            </a:r>
          </a:p>
        </p:txBody>
      </p:sp>
      <p:sp>
        <p:nvSpPr>
          <p:cNvPr id="3" name="Inhaltsplatzhalter 2">
            <a:extLst>
              <a:ext uri="{FF2B5EF4-FFF2-40B4-BE49-F238E27FC236}">
                <a16:creationId xmlns:a16="http://schemas.microsoft.com/office/drawing/2014/main" id="{0C9491FB-FCB6-140B-3017-5EE0EF1CEF3E}"/>
              </a:ext>
            </a:extLst>
          </p:cNvPr>
          <p:cNvSpPr>
            <a:spLocks noGrp="1"/>
          </p:cNvSpPr>
          <p:nvPr>
            <p:ph idx="1"/>
          </p:nvPr>
        </p:nvSpPr>
        <p:spPr>
          <a:xfrm>
            <a:off x="2123440" y="1524000"/>
            <a:ext cx="10820400" cy="2824480"/>
          </a:xfrm>
        </p:spPr>
        <p:txBody>
          <a:bodyPr>
            <a:noAutofit/>
          </a:bodyPr>
          <a:lstStyle/>
          <a:p>
            <a:pPr marL="538163" indent="-538163"/>
            <a:r>
              <a:rPr lang="de-DE" sz="2400" dirty="0"/>
              <a:t>Wehe euch, Schriftgelehrte und Pharisäer, ihr Heuchler! </a:t>
            </a:r>
            <a:br>
              <a:rPr lang="de-DE" sz="2400" dirty="0"/>
            </a:br>
            <a:r>
              <a:rPr lang="de-DE" sz="2400" dirty="0"/>
              <a:t>Denn ihr reinigt das Äußere des Bechers und der Schüssel, </a:t>
            </a:r>
            <a:br>
              <a:rPr lang="de-DE" sz="2400" dirty="0"/>
            </a:br>
            <a:r>
              <a:rPr lang="de-DE" sz="2400" dirty="0"/>
              <a:t>innen aber sind sie voll von Raub und </a:t>
            </a:r>
            <a:r>
              <a:rPr lang="de-DE" sz="2400" dirty="0" err="1"/>
              <a:t>Unenthaltsamkeit</a:t>
            </a:r>
            <a:r>
              <a:rPr lang="de-DE" sz="2400" dirty="0"/>
              <a:t>. </a:t>
            </a:r>
            <a:br>
              <a:rPr lang="de-DE" sz="2400" dirty="0"/>
            </a:br>
            <a:r>
              <a:rPr lang="de-DE" sz="2400" dirty="0"/>
              <a:t>Blinder Pharisäer! </a:t>
            </a:r>
            <a:br>
              <a:rPr lang="de-DE" sz="2400" dirty="0"/>
            </a:br>
            <a:r>
              <a:rPr lang="de-DE" sz="2400" dirty="0"/>
              <a:t>Reinige zuerst das Innere des Bechers und der Schüssel, </a:t>
            </a:r>
            <a:br>
              <a:rPr lang="de-DE" sz="2400" dirty="0"/>
            </a:br>
            <a:r>
              <a:rPr lang="de-DE" sz="2400" dirty="0"/>
              <a:t>damit auch ihr Äußeres rein werde.                        </a:t>
            </a:r>
            <a:r>
              <a:rPr lang="de-DE" sz="2400" dirty="0" err="1"/>
              <a:t>Mt</a:t>
            </a:r>
            <a:r>
              <a:rPr lang="de-DE" sz="2400" dirty="0"/>
              <a:t> 23,25-26</a:t>
            </a:r>
          </a:p>
          <a:p>
            <a:pPr marL="538163" indent="-538163"/>
            <a:r>
              <a:rPr lang="de-DE" sz="2400" dirty="0"/>
              <a:t>Wehe euch, Schriftgelehrte und Pharisäer, ihr Heuchler! </a:t>
            </a:r>
            <a:br>
              <a:rPr lang="de-DE" sz="2400" dirty="0"/>
            </a:br>
            <a:r>
              <a:rPr lang="de-DE" sz="2400" dirty="0"/>
              <a:t>Denn ihr gleicht übertünchten Gräbern, </a:t>
            </a:r>
            <a:br>
              <a:rPr lang="de-DE" sz="2400" dirty="0"/>
            </a:br>
            <a:r>
              <a:rPr lang="de-DE" sz="2400" dirty="0"/>
              <a:t>die von außen zwar schön scheinen, </a:t>
            </a:r>
            <a:br>
              <a:rPr lang="de-DE" sz="2400" dirty="0"/>
            </a:br>
            <a:r>
              <a:rPr lang="de-DE" sz="2400" dirty="0"/>
              <a:t>innen aber voll von Totengebeinen und aller Unreinigkeit sind.</a:t>
            </a:r>
            <a:br>
              <a:rPr lang="de-DE" sz="2400" dirty="0"/>
            </a:br>
            <a:r>
              <a:rPr lang="de-DE" sz="2400" dirty="0"/>
              <a:t>So erscheint auch ihr zwar von außen den Menschen gerecht,</a:t>
            </a:r>
            <a:br>
              <a:rPr lang="de-DE" sz="2400" dirty="0"/>
            </a:br>
            <a:r>
              <a:rPr lang="de-DE" sz="2400" dirty="0"/>
              <a:t>innen aber seid ihr voll Heuchelei und Gesetzlosigkeit.</a:t>
            </a:r>
            <a:br>
              <a:rPr lang="de-DE" sz="2400" dirty="0"/>
            </a:br>
            <a:r>
              <a:rPr lang="de-DE" sz="2400" dirty="0"/>
              <a:t>                                                                                     </a:t>
            </a:r>
            <a:r>
              <a:rPr lang="de-DE" sz="2400" dirty="0" err="1"/>
              <a:t>Mt</a:t>
            </a:r>
            <a:r>
              <a:rPr lang="de-DE" sz="2400" dirty="0"/>
              <a:t> 23,27-28</a:t>
            </a:r>
          </a:p>
        </p:txBody>
      </p:sp>
    </p:spTree>
    <p:extLst>
      <p:ext uri="{BB962C8B-B14F-4D97-AF65-F5344CB8AC3E}">
        <p14:creationId xmlns:p14="http://schemas.microsoft.com/office/powerpoint/2010/main" val="230867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7ABE00-9128-2E3E-1988-AF22BB1599FE}"/>
              </a:ext>
            </a:extLst>
          </p:cNvPr>
          <p:cNvSpPr>
            <a:spLocks noGrp="1"/>
          </p:cNvSpPr>
          <p:nvPr>
            <p:ph type="title"/>
          </p:nvPr>
        </p:nvSpPr>
        <p:spPr>
          <a:xfrm>
            <a:off x="1640156" y="664998"/>
            <a:ext cx="10646437" cy="563559"/>
          </a:xfrm>
        </p:spPr>
        <p:txBody>
          <a:bodyPr>
            <a:normAutofit fontScale="90000"/>
          </a:bodyPr>
          <a:lstStyle/>
          <a:p>
            <a:pPr algn="ctr"/>
            <a:r>
              <a:rPr lang="de-DE" dirty="0"/>
              <a:t>Abraham belügt den Pharao und Abimelech</a:t>
            </a:r>
          </a:p>
        </p:txBody>
      </p:sp>
      <p:sp>
        <p:nvSpPr>
          <p:cNvPr id="3" name="Inhaltsplatzhalter 2">
            <a:extLst>
              <a:ext uri="{FF2B5EF4-FFF2-40B4-BE49-F238E27FC236}">
                <a16:creationId xmlns:a16="http://schemas.microsoft.com/office/drawing/2014/main" id="{9FD19A3D-504F-1B14-D994-62853C14A3D7}"/>
              </a:ext>
            </a:extLst>
          </p:cNvPr>
          <p:cNvSpPr>
            <a:spLocks noGrp="1"/>
          </p:cNvSpPr>
          <p:nvPr>
            <p:ph idx="1"/>
          </p:nvPr>
        </p:nvSpPr>
        <p:spPr>
          <a:xfrm>
            <a:off x="2301766" y="2133600"/>
            <a:ext cx="9890234" cy="3777622"/>
          </a:xfrm>
        </p:spPr>
        <p:txBody>
          <a:bodyPr>
            <a:normAutofit fontScale="92500"/>
          </a:bodyPr>
          <a:lstStyle/>
          <a:p>
            <a:pPr marL="536575" indent="-536575"/>
            <a:r>
              <a:rPr lang="de-DE" sz="2400" dirty="0"/>
              <a:t>Und der Pharao ließ Abram rufen und sprach: Was hast du mir da getan? Warum hast du mir nicht mitgeteilt, dass sie deine Frau ist? Warum hast du gesagt: Sie ist meine Schwester, so dass ich sie mir zur Frau nahm? Und nun siehe, da ist deine Frau, nimm sie und geh hin.                                                                                     1. Mo 12,18-19</a:t>
            </a:r>
          </a:p>
          <a:p>
            <a:pPr marL="536575" indent="-536575"/>
            <a:endParaRPr lang="de-DE" sz="2400" dirty="0"/>
          </a:p>
          <a:p>
            <a:pPr marL="536575" indent="-536575"/>
            <a:r>
              <a:rPr lang="de-DE" sz="2400" dirty="0"/>
              <a:t>Und Abimelech rief Abraham und sprach zu ihm: Was hast du uns angetan! Und was habe ich gegen dich gesündigt, dass du über mich und über mein Reich eine große Sünde gebracht hast? Dinge, die nicht getan werden sollten, hast du mir angetan.      1.Mose 20,9</a:t>
            </a:r>
          </a:p>
          <a:p>
            <a:pPr marL="536575" indent="-536575"/>
            <a:endParaRPr lang="de-DE" sz="2400" dirty="0"/>
          </a:p>
        </p:txBody>
      </p:sp>
    </p:spTree>
    <p:extLst>
      <p:ext uri="{BB962C8B-B14F-4D97-AF65-F5344CB8AC3E}">
        <p14:creationId xmlns:p14="http://schemas.microsoft.com/office/powerpoint/2010/main" val="3400138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F72F50-B5D7-A7EB-2F79-46BB4055DB9C}"/>
              </a:ext>
            </a:extLst>
          </p:cNvPr>
          <p:cNvSpPr>
            <a:spLocks noGrp="1"/>
          </p:cNvSpPr>
          <p:nvPr>
            <p:ph type="title"/>
          </p:nvPr>
        </p:nvSpPr>
        <p:spPr>
          <a:xfrm>
            <a:off x="1566041" y="624110"/>
            <a:ext cx="10625959" cy="689683"/>
          </a:xfrm>
        </p:spPr>
        <p:txBody>
          <a:bodyPr/>
          <a:lstStyle/>
          <a:p>
            <a:pPr algn="ctr"/>
            <a:r>
              <a:rPr lang="de-DE" dirty="0"/>
              <a:t>Isaak begeht die gleiche Sünde</a:t>
            </a:r>
          </a:p>
        </p:txBody>
      </p:sp>
      <p:sp>
        <p:nvSpPr>
          <p:cNvPr id="3" name="Inhaltsplatzhalter 2">
            <a:extLst>
              <a:ext uri="{FF2B5EF4-FFF2-40B4-BE49-F238E27FC236}">
                <a16:creationId xmlns:a16="http://schemas.microsoft.com/office/drawing/2014/main" id="{CC9F41FF-D2BB-ACEB-A4BF-C2E9BD62C5ED}"/>
              </a:ext>
            </a:extLst>
          </p:cNvPr>
          <p:cNvSpPr>
            <a:spLocks noGrp="1"/>
          </p:cNvSpPr>
          <p:nvPr>
            <p:ph idx="1"/>
          </p:nvPr>
        </p:nvSpPr>
        <p:spPr>
          <a:xfrm>
            <a:off x="2589212" y="2133600"/>
            <a:ext cx="9434622" cy="3777622"/>
          </a:xfrm>
        </p:spPr>
        <p:txBody>
          <a:bodyPr>
            <a:normAutofit/>
          </a:bodyPr>
          <a:lstStyle/>
          <a:p>
            <a:pPr marL="536575" indent="-536575"/>
            <a:r>
              <a:rPr lang="de-DE" sz="2400" dirty="0"/>
              <a:t>Da rief Abimelech Isaak und sprach: Siehe, sie ist ja deine Frau; und wie hast du gesagt: Sie ist meine Schwester? </a:t>
            </a:r>
            <a:br>
              <a:rPr lang="de-DE" sz="2400" dirty="0"/>
            </a:br>
            <a:r>
              <a:rPr lang="de-DE" sz="2400" dirty="0"/>
              <a:t>Und Isaak sprach zu ihm: Weil ich mir sagte: Dass ich nicht sterbe ihretwegen. </a:t>
            </a:r>
            <a:br>
              <a:rPr lang="de-DE" sz="2400" dirty="0"/>
            </a:br>
            <a:r>
              <a:rPr lang="de-DE" sz="2400" dirty="0"/>
              <a:t>Und Abimelech sprach: Was hast du uns da getan! Wenig fehlte, so hätte einer aus dem Volk bei deiner Frau gelegen, und du hättest Schuld über uns gebracht.  </a:t>
            </a:r>
            <a:br>
              <a:rPr lang="de-DE" sz="2400" dirty="0"/>
            </a:br>
            <a:r>
              <a:rPr lang="de-DE" sz="2400"/>
              <a:t>                                                                                 1.Mo 26,9-10</a:t>
            </a:r>
            <a:endParaRPr lang="de-DE" sz="2400" dirty="0"/>
          </a:p>
        </p:txBody>
      </p:sp>
    </p:spTree>
    <p:extLst>
      <p:ext uri="{BB962C8B-B14F-4D97-AF65-F5344CB8AC3E}">
        <p14:creationId xmlns:p14="http://schemas.microsoft.com/office/powerpoint/2010/main" val="1675955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951763-1CF8-852E-CA33-4BA2FEDD7C6E}"/>
              </a:ext>
            </a:extLst>
          </p:cNvPr>
          <p:cNvSpPr>
            <a:spLocks noGrp="1"/>
          </p:cNvSpPr>
          <p:nvPr>
            <p:ph type="title"/>
          </p:nvPr>
        </p:nvSpPr>
        <p:spPr>
          <a:xfrm>
            <a:off x="1666240" y="624110"/>
            <a:ext cx="10525760" cy="696690"/>
          </a:xfrm>
        </p:spPr>
        <p:txBody>
          <a:bodyPr/>
          <a:lstStyle/>
          <a:p>
            <a:pPr algn="ctr"/>
            <a:r>
              <a:rPr lang="de-DE" dirty="0"/>
              <a:t>reißende Wölfe in Schafskleidung</a:t>
            </a:r>
          </a:p>
        </p:txBody>
      </p:sp>
      <p:sp>
        <p:nvSpPr>
          <p:cNvPr id="3" name="Inhaltsplatzhalter 2">
            <a:extLst>
              <a:ext uri="{FF2B5EF4-FFF2-40B4-BE49-F238E27FC236}">
                <a16:creationId xmlns:a16="http://schemas.microsoft.com/office/drawing/2014/main" id="{78EBD202-D988-0D4E-2EC7-62495096EFC2}"/>
              </a:ext>
            </a:extLst>
          </p:cNvPr>
          <p:cNvSpPr>
            <a:spLocks noGrp="1"/>
          </p:cNvSpPr>
          <p:nvPr>
            <p:ph idx="1"/>
          </p:nvPr>
        </p:nvSpPr>
        <p:spPr>
          <a:xfrm>
            <a:off x="2387600" y="2357120"/>
            <a:ext cx="9804400" cy="3017520"/>
          </a:xfrm>
        </p:spPr>
        <p:txBody>
          <a:bodyPr>
            <a:normAutofit/>
          </a:bodyPr>
          <a:lstStyle/>
          <a:p>
            <a:pPr marL="538163" indent="-538163"/>
            <a:r>
              <a:rPr lang="de-DE" sz="2400" dirty="0"/>
              <a:t>Hütet euch vor den falschen Propheten, </a:t>
            </a:r>
            <a:br>
              <a:rPr lang="de-DE" sz="2400" dirty="0"/>
            </a:br>
            <a:r>
              <a:rPr lang="de-DE" sz="2400" dirty="0"/>
              <a:t>die in Schafskleidern zu euch kommen, </a:t>
            </a:r>
            <a:br>
              <a:rPr lang="de-DE" sz="2400" dirty="0"/>
            </a:br>
            <a:r>
              <a:rPr lang="de-DE" sz="2400" dirty="0"/>
              <a:t>innen aber sind sie reißende Wölfe.                             </a:t>
            </a:r>
            <a:r>
              <a:rPr lang="de-DE" sz="2400" dirty="0" err="1"/>
              <a:t>Mt</a:t>
            </a:r>
            <a:r>
              <a:rPr lang="de-DE" sz="2400" dirty="0"/>
              <a:t> 7,15</a:t>
            </a:r>
          </a:p>
          <a:p>
            <a:pPr marL="0" indent="0">
              <a:buNone/>
            </a:pPr>
            <a:endParaRPr lang="de-DE" sz="2400" dirty="0"/>
          </a:p>
          <a:p>
            <a:pPr marL="538163" indent="-538163"/>
            <a:r>
              <a:rPr lang="de-DE" sz="2400" dirty="0"/>
              <a:t>Ich weiß, dass nach meinem Abschied </a:t>
            </a:r>
            <a:br>
              <a:rPr lang="de-DE" sz="2400" dirty="0"/>
            </a:br>
            <a:r>
              <a:rPr lang="de-DE" sz="2400" dirty="0"/>
              <a:t>reißende Wölfe zu euch hereinkommen werden, </a:t>
            </a:r>
            <a:br>
              <a:rPr lang="de-DE" sz="2400" dirty="0"/>
            </a:br>
            <a:r>
              <a:rPr lang="de-DE" sz="2400" dirty="0"/>
              <a:t>die die Herde nicht verschonen.                                </a:t>
            </a:r>
            <a:r>
              <a:rPr lang="de-DE" sz="2400" dirty="0" err="1"/>
              <a:t>Apg</a:t>
            </a:r>
            <a:r>
              <a:rPr lang="de-DE" sz="2400" dirty="0"/>
              <a:t> 20,29</a:t>
            </a:r>
          </a:p>
        </p:txBody>
      </p:sp>
    </p:spTree>
    <p:extLst>
      <p:ext uri="{BB962C8B-B14F-4D97-AF65-F5344CB8AC3E}">
        <p14:creationId xmlns:p14="http://schemas.microsoft.com/office/powerpoint/2010/main" val="276832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etze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952</Words>
  <Application>Microsoft Office PowerPoint</Application>
  <PresentationFormat>Breitbild</PresentationFormat>
  <Paragraphs>34</Paragraphs>
  <Slides>10</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Century Gothic</vt:lpstr>
      <vt:lpstr>Wingdings 3</vt:lpstr>
      <vt:lpstr>Fetzen</vt:lpstr>
      <vt:lpstr>transparent oder außen „hui“ und  innen „pfui“</vt:lpstr>
      <vt:lpstr>Tranzparenz</vt:lpstr>
      <vt:lpstr>Der Herr Jesus war transparent</vt:lpstr>
      <vt:lpstr>Auch Paulus war transparent</vt:lpstr>
      <vt:lpstr>Auch wir sollen transparent sein</vt:lpstr>
      <vt:lpstr>außen: hui     -     innen: pfui</vt:lpstr>
      <vt:lpstr>Abraham belügt den Pharao und Abimelech</vt:lpstr>
      <vt:lpstr>Isaak begeht die gleiche Sünde</vt:lpstr>
      <vt:lpstr>reißende Wölfe in Schafskleidung</vt:lpstr>
      <vt:lpstr>Glatte Worte - süße  Worte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Horst Zielfeld</dc:creator>
  <cp:lastModifiedBy>Horst Zielfeld</cp:lastModifiedBy>
  <cp:revision>6</cp:revision>
  <dcterms:created xsi:type="dcterms:W3CDTF">2025-03-17T11:54:43Z</dcterms:created>
  <dcterms:modified xsi:type="dcterms:W3CDTF">2025-04-12T08:48:09Z</dcterms:modified>
</cp:coreProperties>
</file>