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7" r:id="rId4"/>
    <p:sldId id="263" r:id="rId5"/>
    <p:sldId id="264" r:id="rId6"/>
    <p:sldId id="265" r:id="rId7"/>
    <p:sldId id="259" r:id="rId8"/>
    <p:sldId id="260" r:id="rId9"/>
    <p:sldId id="261" r:id="rId10"/>
    <p:sldId id="262"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5" d="100"/>
          <a:sy n="75" d="100"/>
        </p:scale>
        <p:origin x="902"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de-DE"/>
              <a:t>Mastertitelformat bearbeiten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de-DE"/>
              <a:t>Mastertitelformat bearbeiten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4/9/2025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de-DE"/>
              <a:t>Mastertitelformat bearbeiten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4/9/2025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‹Nr.›</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de-DE"/>
              <a:t>Mastertitelformat bearbeiten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4/9/2025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de-DE"/>
              <a:t>Mastertitelformat bearbeiten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4/9/2025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de-DE"/>
              <a:t>Mastertitelformat bearbeiten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4/9/2025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de-DE"/>
              <a:t>Mastertitelformat bearbeiten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de-DE"/>
              <a:t>Mastertitelformat bearbeiten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de-DE"/>
              <a:t>Mastertitelformat bearbeiten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4/9/2025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de-DE"/>
              <a:t>Mastertitelformat bearbeiten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de-DE"/>
              <a:t>Mastertitelformat bearbeiten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4/9/2025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de-DE"/>
              <a:t>Mastertitelformat bearbeiten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4/9/2025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de-DE"/>
              <a:t>Mastertitelformat bearbeiten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4/9/2025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0C17A0-D5C4-E519-6CA3-564C8E3DCCDF}"/>
              </a:ext>
            </a:extLst>
          </p:cNvPr>
          <p:cNvSpPr>
            <a:spLocks noGrp="1"/>
          </p:cNvSpPr>
          <p:nvPr>
            <p:ph type="ctrTitle"/>
          </p:nvPr>
        </p:nvSpPr>
        <p:spPr>
          <a:xfrm>
            <a:off x="1757680" y="3921760"/>
            <a:ext cx="10434320" cy="1556661"/>
          </a:xfrm>
        </p:spPr>
        <p:txBody>
          <a:bodyPr>
            <a:normAutofit fontScale="90000"/>
          </a:bodyPr>
          <a:lstStyle/>
          <a:p>
            <a:pPr algn="ctr"/>
            <a:r>
              <a:rPr lang="de-DE" dirty="0"/>
              <a:t>Offenheit fördert Vertrauen</a:t>
            </a:r>
            <a:br>
              <a:rPr lang="de-DE" dirty="0"/>
            </a:br>
            <a:r>
              <a:rPr lang="de-DE" dirty="0" err="1"/>
              <a:t>Vertrauen</a:t>
            </a:r>
            <a:r>
              <a:rPr lang="de-DE" dirty="0"/>
              <a:t> fördert Offenheit</a:t>
            </a:r>
          </a:p>
        </p:txBody>
      </p:sp>
    </p:spTree>
    <p:extLst>
      <p:ext uri="{BB962C8B-B14F-4D97-AF65-F5344CB8AC3E}">
        <p14:creationId xmlns:p14="http://schemas.microsoft.com/office/powerpoint/2010/main" val="36013996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1A4B2D-6452-933D-1D2D-3BC77AF04E4E}"/>
              </a:ext>
            </a:extLst>
          </p:cNvPr>
          <p:cNvSpPr>
            <a:spLocks noGrp="1"/>
          </p:cNvSpPr>
          <p:nvPr>
            <p:ph type="title"/>
          </p:nvPr>
        </p:nvSpPr>
        <p:spPr>
          <a:xfrm>
            <a:off x="1584961" y="588273"/>
            <a:ext cx="10607039" cy="717010"/>
          </a:xfrm>
        </p:spPr>
        <p:txBody>
          <a:bodyPr/>
          <a:lstStyle/>
          <a:p>
            <a:pPr algn="ctr"/>
            <a:r>
              <a:rPr lang="de-DE" dirty="0"/>
              <a:t>offen aber nicht frech</a:t>
            </a:r>
          </a:p>
        </p:txBody>
      </p:sp>
      <p:sp>
        <p:nvSpPr>
          <p:cNvPr id="3" name="Inhaltsplatzhalter 2">
            <a:extLst>
              <a:ext uri="{FF2B5EF4-FFF2-40B4-BE49-F238E27FC236}">
                <a16:creationId xmlns:a16="http://schemas.microsoft.com/office/drawing/2014/main" id="{8F2E9A4E-2801-20DA-065A-199165E305D2}"/>
              </a:ext>
            </a:extLst>
          </p:cNvPr>
          <p:cNvSpPr>
            <a:spLocks noGrp="1"/>
          </p:cNvSpPr>
          <p:nvPr>
            <p:ph idx="1"/>
          </p:nvPr>
        </p:nvSpPr>
        <p:spPr>
          <a:xfrm>
            <a:off x="1706880" y="2092960"/>
            <a:ext cx="10485120" cy="3777622"/>
          </a:xfrm>
        </p:spPr>
        <p:txBody>
          <a:bodyPr>
            <a:normAutofit fontScale="92500" lnSpcReduction="10000"/>
          </a:bodyPr>
          <a:lstStyle/>
          <a:p>
            <a:pPr marL="538163" indent="-538163"/>
            <a:r>
              <a:rPr lang="de-DE" sz="2400" dirty="0"/>
              <a:t>Häuft nicht Worte des Stolzes noch gehe Freches aus </a:t>
            </a:r>
            <a:br>
              <a:rPr lang="de-DE" sz="2400" dirty="0"/>
            </a:br>
            <a:r>
              <a:rPr lang="de-DE" sz="2400" dirty="0"/>
              <a:t>eurem Mund hervor; denn ein Gott des Wissens ist der HERR, </a:t>
            </a:r>
            <a:br>
              <a:rPr lang="de-DE" sz="2400" dirty="0"/>
            </a:br>
            <a:r>
              <a:rPr lang="de-DE" sz="2400" dirty="0"/>
              <a:t>und von ihm werden die Handlungen gewogen.                       1.Sam 2,3</a:t>
            </a:r>
            <a:br>
              <a:rPr lang="de-DE" sz="2400" dirty="0"/>
            </a:br>
            <a:endParaRPr lang="de-DE" sz="2400" dirty="0"/>
          </a:p>
          <a:p>
            <a:pPr marL="538163" indent="-538163"/>
            <a:r>
              <a:rPr lang="de-DE" sz="2400" dirty="0"/>
              <a:t>Erhebt nicht hoch euer Horn; </a:t>
            </a:r>
            <a:br>
              <a:rPr lang="de-DE" sz="2400" dirty="0"/>
            </a:br>
            <a:r>
              <a:rPr lang="de-DE" sz="2400" dirty="0"/>
              <a:t>redet nicht Freches mit gerecktem Hals!                                       Ps 75,6</a:t>
            </a:r>
            <a:br>
              <a:rPr lang="de-DE" sz="2400" dirty="0"/>
            </a:br>
            <a:endParaRPr lang="de-DE" sz="2400" dirty="0"/>
          </a:p>
          <a:p>
            <a:pPr marL="538163" indent="-538163"/>
            <a:r>
              <a:rPr lang="de-DE" sz="2400" dirty="0"/>
              <a:t>Und das Volk wird sich gegenseitig bedrücken, </a:t>
            </a:r>
            <a:br>
              <a:rPr lang="de-DE" sz="2400" dirty="0"/>
            </a:br>
            <a:r>
              <a:rPr lang="de-DE" sz="2400" dirty="0"/>
              <a:t>der eine den anderen und jeder seinen Nächsten; </a:t>
            </a:r>
            <a:br>
              <a:rPr lang="de-DE" sz="2400" dirty="0"/>
            </a:br>
            <a:r>
              <a:rPr lang="de-DE" sz="2400" dirty="0"/>
              <a:t>der Knabe wird frech auftreten gegen den Greis </a:t>
            </a:r>
            <a:br>
              <a:rPr lang="de-DE" sz="2400" dirty="0"/>
            </a:br>
            <a:r>
              <a:rPr lang="de-DE" sz="2400" dirty="0"/>
              <a:t>und der Verachtete gegen den Geehrten.                                  </a:t>
            </a:r>
            <a:r>
              <a:rPr lang="de-DE" sz="2400" dirty="0" err="1"/>
              <a:t>Jes</a:t>
            </a:r>
            <a:r>
              <a:rPr lang="de-DE" sz="2400" dirty="0"/>
              <a:t> 3,5	</a:t>
            </a:r>
          </a:p>
        </p:txBody>
      </p:sp>
    </p:spTree>
    <p:extLst>
      <p:ext uri="{BB962C8B-B14F-4D97-AF65-F5344CB8AC3E}">
        <p14:creationId xmlns:p14="http://schemas.microsoft.com/office/powerpoint/2010/main" val="955042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DDC1C5-C341-C965-87C4-7ADDABE56BC6}"/>
              </a:ext>
            </a:extLst>
          </p:cNvPr>
          <p:cNvSpPr>
            <a:spLocks noGrp="1"/>
          </p:cNvSpPr>
          <p:nvPr>
            <p:ph type="title"/>
          </p:nvPr>
        </p:nvSpPr>
        <p:spPr>
          <a:xfrm>
            <a:off x="1556605" y="633993"/>
            <a:ext cx="10635395" cy="625570"/>
          </a:xfrm>
        </p:spPr>
        <p:txBody>
          <a:bodyPr>
            <a:normAutofit fontScale="90000"/>
          </a:bodyPr>
          <a:lstStyle/>
          <a:p>
            <a:pPr algn="ctr"/>
            <a:r>
              <a:rPr lang="de-DE" dirty="0"/>
              <a:t>Bereitschaft sich beurteilen zu lassen</a:t>
            </a:r>
          </a:p>
        </p:txBody>
      </p:sp>
      <p:sp>
        <p:nvSpPr>
          <p:cNvPr id="3" name="Inhaltsplatzhalter 2">
            <a:extLst>
              <a:ext uri="{FF2B5EF4-FFF2-40B4-BE49-F238E27FC236}">
                <a16:creationId xmlns:a16="http://schemas.microsoft.com/office/drawing/2014/main" id="{E5073A64-629A-8054-680D-EF69D220C845}"/>
              </a:ext>
            </a:extLst>
          </p:cNvPr>
          <p:cNvSpPr>
            <a:spLocks noGrp="1"/>
          </p:cNvSpPr>
          <p:nvPr>
            <p:ph idx="1"/>
          </p:nvPr>
        </p:nvSpPr>
        <p:spPr>
          <a:xfrm>
            <a:off x="2589212" y="2133600"/>
            <a:ext cx="9491028" cy="3777622"/>
          </a:xfrm>
        </p:spPr>
        <p:txBody>
          <a:bodyPr>
            <a:normAutofit fontScale="92500" lnSpcReduction="10000"/>
          </a:bodyPr>
          <a:lstStyle/>
          <a:p>
            <a:pPr marL="538163" indent="-538163"/>
            <a:r>
              <a:rPr lang="de-DE" sz="2400" dirty="0"/>
              <a:t>Ich rede als zu Verständigen; </a:t>
            </a:r>
            <a:br>
              <a:rPr lang="de-DE" sz="2400" dirty="0"/>
            </a:br>
            <a:r>
              <a:rPr lang="de-DE" sz="2400" dirty="0"/>
              <a:t>beurteilt ihr, was ich sage.						         1. Kor 10,15</a:t>
            </a:r>
          </a:p>
          <a:p>
            <a:pPr marL="0" indent="0">
              <a:buNone/>
            </a:pPr>
            <a:r>
              <a:rPr lang="de-DE" sz="2400" dirty="0"/>
              <a:t> </a:t>
            </a:r>
          </a:p>
          <a:p>
            <a:pPr marL="538163" indent="-538163"/>
            <a:r>
              <a:rPr lang="de-DE" sz="2400" dirty="0"/>
              <a:t>Propheten aber lasst zwei oder drei reden,  </a:t>
            </a:r>
            <a:br>
              <a:rPr lang="de-DE" sz="2400" dirty="0"/>
            </a:br>
            <a:r>
              <a:rPr lang="de-DE" sz="2400" dirty="0"/>
              <a:t>und die anderen lasst urteilen.                               1. Kor 14,29</a:t>
            </a:r>
          </a:p>
          <a:p>
            <a:pPr marL="538163" indent="-538163"/>
            <a:endParaRPr lang="de-DE" sz="2400" dirty="0"/>
          </a:p>
          <a:p>
            <a:pPr marL="538163" indent="-538163"/>
            <a:r>
              <a:rPr lang="de-DE" sz="2400" dirty="0"/>
              <a:t>Diese aber waren edler als die in </a:t>
            </a:r>
            <a:r>
              <a:rPr lang="de-DE" sz="2400" dirty="0" err="1"/>
              <a:t>Thessalonich</a:t>
            </a:r>
            <a:r>
              <a:rPr lang="de-DE" sz="2400" dirty="0"/>
              <a:t>; </a:t>
            </a:r>
            <a:br>
              <a:rPr lang="de-DE" sz="2400" dirty="0"/>
            </a:br>
            <a:r>
              <a:rPr lang="de-DE" sz="2400" dirty="0"/>
              <a:t>sie nahmen das Wort mit aller Bereitwilligkeit auf, </a:t>
            </a:r>
            <a:br>
              <a:rPr lang="de-DE" sz="2400" dirty="0"/>
            </a:br>
            <a:r>
              <a:rPr lang="de-DE" sz="2400" dirty="0"/>
              <a:t>indem sie täglich die Schriften untersuchten, </a:t>
            </a:r>
            <a:br>
              <a:rPr lang="de-DE" sz="2400" dirty="0"/>
            </a:br>
            <a:r>
              <a:rPr lang="de-DE" sz="2400" dirty="0"/>
              <a:t>ob dies sich so verhielte. 						         </a:t>
            </a:r>
            <a:r>
              <a:rPr lang="de-DE" sz="2400" dirty="0" err="1"/>
              <a:t>Apg</a:t>
            </a:r>
            <a:r>
              <a:rPr lang="de-DE" sz="2400" dirty="0"/>
              <a:t> 17,11 </a:t>
            </a:r>
          </a:p>
        </p:txBody>
      </p:sp>
    </p:spTree>
    <p:extLst>
      <p:ext uri="{BB962C8B-B14F-4D97-AF65-F5344CB8AC3E}">
        <p14:creationId xmlns:p14="http://schemas.microsoft.com/office/powerpoint/2010/main" val="2000798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1BF97A-060F-4BDC-6C37-88316C7D5920}"/>
              </a:ext>
            </a:extLst>
          </p:cNvPr>
          <p:cNvSpPr>
            <a:spLocks noGrp="1"/>
          </p:cNvSpPr>
          <p:nvPr>
            <p:ph type="title"/>
          </p:nvPr>
        </p:nvSpPr>
        <p:spPr>
          <a:xfrm>
            <a:off x="1625600" y="624110"/>
            <a:ext cx="10566399" cy="635730"/>
          </a:xfrm>
        </p:spPr>
        <p:txBody>
          <a:bodyPr>
            <a:normAutofit fontScale="90000"/>
          </a:bodyPr>
          <a:lstStyle/>
          <a:p>
            <a:pPr algn="ctr"/>
            <a:r>
              <a:rPr lang="de-DE" dirty="0"/>
              <a:t>Paulus vertraut den Brüdern</a:t>
            </a:r>
          </a:p>
        </p:txBody>
      </p:sp>
      <p:sp>
        <p:nvSpPr>
          <p:cNvPr id="3" name="Inhaltsplatzhalter 2">
            <a:extLst>
              <a:ext uri="{FF2B5EF4-FFF2-40B4-BE49-F238E27FC236}">
                <a16:creationId xmlns:a16="http://schemas.microsoft.com/office/drawing/2014/main" id="{C0BDC71E-F9DB-79BE-2071-4015E3757946}"/>
              </a:ext>
            </a:extLst>
          </p:cNvPr>
          <p:cNvSpPr>
            <a:spLocks noGrp="1"/>
          </p:cNvSpPr>
          <p:nvPr>
            <p:ph idx="1"/>
          </p:nvPr>
        </p:nvSpPr>
        <p:spPr>
          <a:xfrm>
            <a:off x="1791468" y="1796430"/>
            <a:ext cx="10088878" cy="3902621"/>
          </a:xfrm>
        </p:spPr>
        <p:txBody>
          <a:bodyPr>
            <a:noAutofit/>
          </a:bodyPr>
          <a:lstStyle/>
          <a:p>
            <a:pPr marL="538163" indent="-538163"/>
            <a:r>
              <a:rPr lang="de-DE" sz="2400" dirty="0"/>
              <a:t>Wir haben aber unseren Bruder mit ihnen gesandt, </a:t>
            </a:r>
            <a:br>
              <a:rPr lang="de-DE" sz="2400" dirty="0"/>
            </a:br>
            <a:r>
              <a:rPr lang="de-DE" sz="2400" dirty="0"/>
              <a:t>den wir oft in vielen Stücken erprobt haben als einen, </a:t>
            </a:r>
            <a:br>
              <a:rPr lang="de-DE" sz="2400" dirty="0"/>
            </a:br>
            <a:r>
              <a:rPr lang="de-DE" sz="2400" dirty="0"/>
              <a:t>der eifrig ist, nun aber noch viel eifriger </a:t>
            </a:r>
            <a:br>
              <a:rPr lang="de-DE" sz="2400" dirty="0"/>
            </a:br>
            <a:r>
              <a:rPr lang="de-DE" sz="2400" dirty="0"/>
              <a:t>durch das große Vertrauen zu euch.                               2.Kor 8,22</a:t>
            </a:r>
          </a:p>
          <a:p>
            <a:pPr marL="538163" indent="-538163"/>
            <a:r>
              <a:rPr lang="de-DE" sz="2400" dirty="0"/>
              <a:t>Ich habe Vertrauen zu euch im Herrn, </a:t>
            </a:r>
            <a:br>
              <a:rPr lang="de-DE" sz="2400" dirty="0"/>
            </a:br>
            <a:r>
              <a:rPr lang="de-DE" sz="2400" dirty="0"/>
              <a:t>dass ihr nicht anders gesinnt sein werdet; ...                     Gal 5,10</a:t>
            </a:r>
          </a:p>
          <a:p>
            <a:pPr marL="538163" indent="-538163"/>
            <a:r>
              <a:rPr lang="de-DE" sz="2400" dirty="0"/>
              <a:t>Wir haben im Herrn das Vertrauen zu euch, </a:t>
            </a:r>
            <a:br>
              <a:rPr lang="de-DE" sz="2400" dirty="0"/>
            </a:br>
            <a:r>
              <a:rPr lang="de-DE" sz="2400" dirty="0" err="1"/>
              <a:t>daß</a:t>
            </a:r>
            <a:r>
              <a:rPr lang="de-DE" sz="2400" dirty="0"/>
              <a:t> ihr, was wir gebieten, sowohl tut als auch tun werdet.    </a:t>
            </a:r>
            <a:br>
              <a:rPr lang="de-DE" sz="2400" dirty="0"/>
            </a:br>
            <a:r>
              <a:rPr lang="de-DE" sz="2400" dirty="0"/>
              <a:t>                                                                                            2. </a:t>
            </a:r>
            <a:r>
              <a:rPr lang="de-DE" sz="2400" dirty="0" err="1"/>
              <a:t>Thess</a:t>
            </a:r>
            <a:r>
              <a:rPr lang="de-DE" sz="2400" dirty="0"/>
              <a:t> 3,4</a:t>
            </a:r>
          </a:p>
          <a:p>
            <a:pPr marL="538163" indent="-538163"/>
            <a:endParaRPr lang="de-DE" sz="2400" dirty="0"/>
          </a:p>
        </p:txBody>
      </p:sp>
    </p:spTree>
    <p:extLst>
      <p:ext uri="{BB962C8B-B14F-4D97-AF65-F5344CB8AC3E}">
        <p14:creationId xmlns:p14="http://schemas.microsoft.com/office/powerpoint/2010/main" val="2748493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F7B311-9FFE-F72B-83E3-8512486C4997}"/>
              </a:ext>
            </a:extLst>
          </p:cNvPr>
          <p:cNvSpPr>
            <a:spLocks noGrp="1"/>
          </p:cNvSpPr>
          <p:nvPr>
            <p:ph type="title"/>
          </p:nvPr>
        </p:nvSpPr>
        <p:spPr>
          <a:xfrm>
            <a:off x="162560" y="624110"/>
            <a:ext cx="12029439" cy="584930"/>
          </a:xfrm>
        </p:spPr>
        <p:txBody>
          <a:bodyPr>
            <a:normAutofit fontScale="90000"/>
          </a:bodyPr>
          <a:lstStyle/>
          <a:p>
            <a:pPr algn="ctr"/>
            <a:r>
              <a:rPr lang="de-DE" dirty="0"/>
              <a:t>Offenheit</a:t>
            </a:r>
          </a:p>
        </p:txBody>
      </p:sp>
      <p:sp>
        <p:nvSpPr>
          <p:cNvPr id="3" name="Inhaltsplatzhalter 2">
            <a:extLst>
              <a:ext uri="{FF2B5EF4-FFF2-40B4-BE49-F238E27FC236}">
                <a16:creationId xmlns:a16="http://schemas.microsoft.com/office/drawing/2014/main" id="{C23DCAF3-4FF6-D641-A88E-C6534B12E4E5}"/>
              </a:ext>
            </a:extLst>
          </p:cNvPr>
          <p:cNvSpPr>
            <a:spLocks noGrp="1"/>
          </p:cNvSpPr>
          <p:nvPr>
            <p:ph idx="1"/>
          </p:nvPr>
        </p:nvSpPr>
        <p:spPr>
          <a:xfrm>
            <a:off x="2540000" y="1798320"/>
            <a:ext cx="9926319" cy="3799840"/>
          </a:xfrm>
        </p:spPr>
        <p:txBody>
          <a:bodyPr>
            <a:noAutofit/>
          </a:bodyPr>
          <a:lstStyle/>
          <a:p>
            <a:pPr>
              <a:lnSpc>
                <a:spcPct val="150000"/>
              </a:lnSpc>
            </a:pPr>
            <a:r>
              <a:rPr lang="de-DE" sz="2400" dirty="0"/>
              <a:t>Das griechische Wort für Offenheit ist </a:t>
            </a:r>
            <a:r>
              <a:rPr lang="el-GR" sz="2400" dirty="0"/>
              <a:t>παρῥησία</a:t>
            </a:r>
            <a:r>
              <a:rPr lang="de-DE" sz="2400" dirty="0"/>
              <a:t> (</a:t>
            </a:r>
            <a:r>
              <a:rPr lang="de-DE" sz="2400" dirty="0" err="1"/>
              <a:t>parrhesia</a:t>
            </a:r>
            <a:r>
              <a:rPr lang="de-DE" sz="2400" dirty="0"/>
              <a:t>).</a:t>
            </a:r>
          </a:p>
          <a:p>
            <a:pPr>
              <a:lnSpc>
                <a:spcPct val="150000"/>
              </a:lnSpc>
            </a:pPr>
            <a:r>
              <a:rPr lang="de-DE" sz="2400" dirty="0"/>
              <a:t>Es kommt 30mal im NT vor.</a:t>
            </a:r>
          </a:p>
          <a:p>
            <a:pPr>
              <a:lnSpc>
                <a:spcPct val="150000"/>
              </a:lnSpc>
            </a:pPr>
            <a:r>
              <a:rPr lang="de-DE" sz="2400" dirty="0"/>
              <a:t>19mal wird es in der Apostelgeschichte und den Briefen </a:t>
            </a:r>
            <a:br>
              <a:rPr lang="de-DE" sz="2400" dirty="0"/>
            </a:br>
            <a:r>
              <a:rPr lang="de-DE" sz="2400" dirty="0"/>
              <a:t>mit Freimütigkeit übersetzt, </a:t>
            </a:r>
            <a:br>
              <a:rPr lang="de-DE" sz="2400" dirty="0"/>
            </a:br>
            <a:r>
              <a:rPr lang="de-DE" sz="2400" dirty="0"/>
              <a:t>viermal mit öffentlich und zweimal mit Zuversicht.</a:t>
            </a:r>
          </a:p>
          <a:p>
            <a:pPr>
              <a:lnSpc>
                <a:spcPct val="150000"/>
              </a:lnSpc>
            </a:pPr>
            <a:r>
              <a:rPr lang="de-DE" sz="2400" dirty="0"/>
              <a:t>Jeweils einmal mit Offenheit, offen, </a:t>
            </a:r>
            <a:br>
              <a:rPr lang="de-DE" sz="2400" dirty="0"/>
            </a:br>
            <a:r>
              <a:rPr lang="de-DE" sz="2400" dirty="0"/>
              <a:t>gerade heraus, frei heraus, öffentlich bekannt. </a:t>
            </a:r>
          </a:p>
        </p:txBody>
      </p:sp>
    </p:spTree>
    <p:extLst>
      <p:ext uri="{BB962C8B-B14F-4D97-AF65-F5344CB8AC3E}">
        <p14:creationId xmlns:p14="http://schemas.microsoft.com/office/powerpoint/2010/main" val="1229497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1F0131-5E56-05FE-9C3C-93B31C8FC738}"/>
              </a:ext>
            </a:extLst>
          </p:cNvPr>
          <p:cNvSpPr>
            <a:spLocks noGrp="1"/>
          </p:cNvSpPr>
          <p:nvPr>
            <p:ph type="title"/>
          </p:nvPr>
        </p:nvSpPr>
        <p:spPr>
          <a:xfrm>
            <a:off x="1513840" y="674998"/>
            <a:ext cx="10678160" cy="543560"/>
          </a:xfrm>
        </p:spPr>
        <p:txBody>
          <a:bodyPr>
            <a:normAutofit fontScale="90000"/>
          </a:bodyPr>
          <a:lstStyle/>
          <a:p>
            <a:pPr algn="ctr"/>
            <a:r>
              <a:rPr lang="de-DE" dirty="0"/>
              <a:t>Der Herr redet mit Offenheit zu seinen Jüngern</a:t>
            </a:r>
          </a:p>
        </p:txBody>
      </p:sp>
      <p:sp>
        <p:nvSpPr>
          <p:cNvPr id="3" name="Inhaltsplatzhalter 2">
            <a:extLst>
              <a:ext uri="{FF2B5EF4-FFF2-40B4-BE49-F238E27FC236}">
                <a16:creationId xmlns:a16="http://schemas.microsoft.com/office/drawing/2014/main" id="{BBB39211-A975-5BFF-7F88-F3BC6E4FAC0D}"/>
              </a:ext>
            </a:extLst>
          </p:cNvPr>
          <p:cNvSpPr>
            <a:spLocks noGrp="1"/>
          </p:cNvSpPr>
          <p:nvPr>
            <p:ph idx="1"/>
          </p:nvPr>
        </p:nvSpPr>
        <p:spPr>
          <a:xfrm>
            <a:off x="1615440" y="2048188"/>
            <a:ext cx="10678160" cy="3803972"/>
          </a:xfrm>
        </p:spPr>
        <p:txBody>
          <a:bodyPr>
            <a:noAutofit/>
          </a:bodyPr>
          <a:lstStyle/>
          <a:p>
            <a:pPr marL="538163" indent="-538163"/>
            <a:r>
              <a:rPr lang="de-DE" sz="2400" dirty="0"/>
              <a:t>31 Und er begann, sie zu lehren, dass der Sohn des Menschen </a:t>
            </a:r>
            <a:br>
              <a:rPr lang="de-DE" sz="2400" dirty="0"/>
            </a:br>
            <a:r>
              <a:rPr lang="de-DE" sz="2400" dirty="0"/>
              <a:t>     vieles leiden  und verworfen werden müsse </a:t>
            </a:r>
            <a:br>
              <a:rPr lang="de-DE" sz="2400" dirty="0"/>
            </a:br>
            <a:r>
              <a:rPr lang="de-DE" sz="2400" spc="-100" dirty="0"/>
              <a:t>      von den Ältesten und den Hohenpriestern und den Schriftgelehrten </a:t>
            </a:r>
            <a:br>
              <a:rPr lang="de-DE" sz="2400" spc="-100" dirty="0"/>
            </a:br>
            <a:r>
              <a:rPr lang="de-DE" sz="2400" spc="-100" dirty="0"/>
              <a:t>      und dass er getötet werden und nach drei Tagen auferstehen müsse. </a:t>
            </a:r>
            <a:br>
              <a:rPr lang="de-DE" sz="2400" dirty="0"/>
            </a:br>
            <a:r>
              <a:rPr lang="de-DE" sz="2400" dirty="0"/>
              <a:t>32 Und </a:t>
            </a:r>
            <a:r>
              <a:rPr lang="de-DE" sz="2400" b="1" dirty="0"/>
              <a:t>er redete das Wort mit Offenheit</a:t>
            </a:r>
            <a:r>
              <a:rPr lang="de-DE" sz="2400" dirty="0"/>
              <a:t>. </a:t>
            </a:r>
            <a:br>
              <a:rPr lang="de-DE" sz="2400" dirty="0"/>
            </a:br>
            <a:r>
              <a:rPr lang="de-DE" sz="2400" dirty="0"/>
              <a:t>     Und Petrus nahm ihn beiseite und fing an, ihn zu tadeln. </a:t>
            </a:r>
            <a:br>
              <a:rPr lang="de-DE" sz="2400" dirty="0"/>
            </a:br>
            <a:r>
              <a:rPr lang="de-DE" sz="2400" dirty="0"/>
              <a:t>33 Er aber wandte sich um, und als er seine Jünger sah, </a:t>
            </a:r>
            <a:br>
              <a:rPr lang="de-DE" sz="2400" dirty="0"/>
            </a:br>
            <a:r>
              <a:rPr lang="de-DE" sz="2400" dirty="0"/>
              <a:t>     tadelte er Petrus, und er sagt: Geh hinter mich, Satan! </a:t>
            </a:r>
            <a:br>
              <a:rPr lang="de-DE" sz="2400" dirty="0"/>
            </a:br>
            <a:r>
              <a:rPr lang="de-DE" sz="2400" dirty="0"/>
              <a:t>     Denn du sinnst nicht auf das, was Gottes, </a:t>
            </a:r>
            <a:br>
              <a:rPr lang="de-DE" sz="2400" dirty="0"/>
            </a:br>
            <a:r>
              <a:rPr lang="de-DE" sz="2400" dirty="0"/>
              <a:t>     sondern auf das, was der Menschen ist.                                Mk 8</a:t>
            </a:r>
          </a:p>
        </p:txBody>
      </p:sp>
    </p:spTree>
    <p:extLst>
      <p:ext uri="{BB962C8B-B14F-4D97-AF65-F5344CB8AC3E}">
        <p14:creationId xmlns:p14="http://schemas.microsoft.com/office/powerpoint/2010/main" val="378001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B96FA7-9EDE-DBF4-3739-BFAD9263D9E3}"/>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76996E11-923E-0D6F-04BF-436FB5D3E285}"/>
              </a:ext>
            </a:extLst>
          </p:cNvPr>
          <p:cNvSpPr>
            <a:spLocks noGrp="1"/>
          </p:cNvSpPr>
          <p:nvPr>
            <p:ph type="title"/>
          </p:nvPr>
        </p:nvSpPr>
        <p:spPr>
          <a:xfrm>
            <a:off x="1544320" y="674998"/>
            <a:ext cx="10647680" cy="543560"/>
          </a:xfrm>
        </p:spPr>
        <p:txBody>
          <a:bodyPr>
            <a:normAutofit fontScale="90000"/>
          </a:bodyPr>
          <a:lstStyle/>
          <a:p>
            <a:pPr algn="ctr"/>
            <a:r>
              <a:rPr lang="de-DE" spc="-70" dirty="0"/>
              <a:t>Der Herr redet offen zu den Jüngern</a:t>
            </a:r>
          </a:p>
        </p:txBody>
      </p:sp>
      <p:sp>
        <p:nvSpPr>
          <p:cNvPr id="3" name="Inhaltsplatzhalter 2">
            <a:extLst>
              <a:ext uri="{FF2B5EF4-FFF2-40B4-BE49-F238E27FC236}">
                <a16:creationId xmlns:a16="http://schemas.microsoft.com/office/drawing/2014/main" id="{32ED084F-E3D8-71E3-40FC-D8226C1D1AD6}"/>
              </a:ext>
            </a:extLst>
          </p:cNvPr>
          <p:cNvSpPr>
            <a:spLocks noGrp="1"/>
          </p:cNvSpPr>
          <p:nvPr>
            <p:ph idx="1"/>
          </p:nvPr>
        </p:nvSpPr>
        <p:spPr>
          <a:xfrm>
            <a:off x="2499360" y="2328230"/>
            <a:ext cx="9448800" cy="3854772"/>
          </a:xfrm>
        </p:spPr>
        <p:txBody>
          <a:bodyPr>
            <a:noAutofit/>
          </a:bodyPr>
          <a:lstStyle/>
          <a:p>
            <a:pPr marL="538163" indent="-538163"/>
            <a:r>
              <a:rPr lang="de-DE" sz="2400" dirty="0"/>
              <a:t>Dies habe ich in Gleichnissen zu euch geredet; </a:t>
            </a:r>
            <a:br>
              <a:rPr lang="de-DE" sz="2400" dirty="0"/>
            </a:br>
            <a:r>
              <a:rPr lang="de-DE" sz="2400" dirty="0"/>
              <a:t>es kommt die Stunde, </a:t>
            </a:r>
            <a:br>
              <a:rPr lang="de-DE" sz="2400" dirty="0"/>
            </a:br>
            <a:r>
              <a:rPr lang="de-DE" sz="2400" dirty="0"/>
              <a:t>da ich nicht mehr in Gleichnissen zu euch reden, </a:t>
            </a:r>
            <a:br>
              <a:rPr lang="de-DE" sz="2400" dirty="0"/>
            </a:br>
            <a:r>
              <a:rPr lang="de-DE" sz="2400" dirty="0"/>
              <a:t>sondern euch </a:t>
            </a:r>
            <a:r>
              <a:rPr lang="de-DE" sz="2400" b="1" dirty="0"/>
              <a:t>offen</a:t>
            </a:r>
            <a:r>
              <a:rPr lang="de-DE" sz="2400" dirty="0"/>
              <a:t> von dem Vater verkündigen werde. </a:t>
            </a:r>
            <a:br>
              <a:rPr lang="de-DE" sz="2400" dirty="0"/>
            </a:br>
            <a:br>
              <a:rPr lang="de-DE" sz="2400" dirty="0"/>
            </a:br>
            <a:r>
              <a:rPr lang="de-DE" sz="2400" dirty="0"/>
              <a:t>Seine Jünger sprechen zu ihm: </a:t>
            </a:r>
            <a:br>
              <a:rPr lang="de-DE" sz="2400" dirty="0"/>
            </a:br>
            <a:r>
              <a:rPr lang="de-DE" sz="2400" dirty="0"/>
              <a:t>Siehe, jetzt redest du </a:t>
            </a:r>
            <a:r>
              <a:rPr lang="de-DE" sz="2400" b="1" dirty="0"/>
              <a:t>offen</a:t>
            </a:r>
            <a:r>
              <a:rPr lang="de-DE" sz="2400" dirty="0"/>
              <a:t> und sprichst kein Gleichnis; </a:t>
            </a:r>
            <a:br>
              <a:rPr lang="de-DE" sz="2400" dirty="0"/>
            </a:br>
            <a:r>
              <a:rPr lang="de-DE" sz="2400" dirty="0"/>
              <a:t>                                                                                 </a:t>
            </a:r>
            <a:r>
              <a:rPr lang="de-DE" sz="2400" dirty="0" err="1"/>
              <a:t>Joh</a:t>
            </a:r>
            <a:r>
              <a:rPr lang="de-DE" sz="2400" dirty="0"/>
              <a:t> 16,25.29</a:t>
            </a:r>
          </a:p>
        </p:txBody>
      </p:sp>
    </p:spTree>
    <p:extLst>
      <p:ext uri="{BB962C8B-B14F-4D97-AF65-F5344CB8AC3E}">
        <p14:creationId xmlns:p14="http://schemas.microsoft.com/office/powerpoint/2010/main" val="2854846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A6C073-3C84-6C62-595C-523189E206CE}"/>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DE6C10B0-3A0F-4D08-2200-94C626AFFF46}"/>
              </a:ext>
            </a:extLst>
          </p:cNvPr>
          <p:cNvSpPr>
            <a:spLocks noGrp="1"/>
          </p:cNvSpPr>
          <p:nvPr>
            <p:ph type="title"/>
          </p:nvPr>
        </p:nvSpPr>
        <p:spPr>
          <a:xfrm>
            <a:off x="1544320" y="674998"/>
            <a:ext cx="10647680" cy="543560"/>
          </a:xfrm>
        </p:spPr>
        <p:txBody>
          <a:bodyPr>
            <a:normAutofit fontScale="90000"/>
          </a:bodyPr>
          <a:lstStyle/>
          <a:p>
            <a:pPr algn="ctr"/>
            <a:r>
              <a:rPr lang="de-DE" dirty="0"/>
              <a:t>Der Herr redet in der Öffentlichkeit  </a:t>
            </a:r>
          </a:p>
        </p:txBody>
      </p:sp>
      <p:sp>
        <p:nvSpPr>
          <p:cNvPr id="3" name="Inhaltsplatzhalter 2">
            <a:extLst>
              <a:ext uri="{FF2B5EF4-FFF2-40B4-BE49-F238E27FC236}">
                <a16:creationId xmlns:a16="http://schemas.microsoft.com/office/drawing/2014/main" id="{52DFB309-25EF-9257-8B52-325585D45900}"/>
              </a:ext>
            </a:extLst>
          </p:cNvPr>
          <p:cNvSpPr>
            <a:spLocks noGrp="1"/>
          </p:cNvSpPr>
          <p:nvPr>
            <p:ph idx="1"/>
          </p:nvPr>
        </p:nvSpPr>
        <p:spPr>
          <a:xfrm>
            <a:off x="2286000" y="1460974"/>
            <a:ext cx="9773920" cy="5478306"/>
          </a:xfrm>
        </p:spPr>
        <p:txBody>
          <a:bodyPr>
            <a:noAutofit/>
          </a:bodyPr>
          <a:lstStyle/>
          <a:p>
            <a:pPr marL="538163" indent="-538163"/>
            <a:r>
              <a:rPr lang="de-DE" sz="2400" dirty="0"/>
              <a:t>Da sprachen seine Brüder zu ihm: </a:t>
            </a:r>
            <a:br>
              <a:rPr lang="de-DE" sz="2400" dirty="0"/>
            </a:br>
            <a:r>
              <a:rPr lang="de-DE" sz="2400" dirty="0"/>
              <a:t>Zieh von hier weg und geh nach Judäa, </a:t>
            </a:r>
            <a:br>
              <a:rPr lang="de-DE" sz="2400" dirty="0"/>
            </a:br>
            <a:r>
              <a:rPr lang="de-DE" sz="2400" dirty="0"/>
              <a:t>damit auch deine Jünger deine Werke sehen, die du tust;</a:t>
            </a:r>
            <a:br>
              <a:rPr lang="de-DE" sz="2400" dirty="0"/>
            </a:br>
            <a:r>
              <a:rPr lang="de-DE" sz="2400" dirty="0"/>
              <a:t>denn niemand tut etwas im Verborgenen </a:t>
            </a:r>
            <a:br>
              <a:rPr lang="de-DE" sz="2400" dirty="0"/>
            </a:br>
            <a:r>
              <a:rPr lang="de-DE" sz="2400" dirty="0"/>
              <a:t>und sucht dabei selbst</a:t>
            </a:r>
            <a:r>
              <a:rPr lang="de-DE" sz="2400" b="1" dirty="0"/>
              <a:t> öffentlich </a:t>
            </a:r>
            <a:r>
              <a:rPr lang="de-DE" sz="2400" dirty="0"/>
              <a:t>bekannt zu sein. </a:t>
            </a:r>
            <a:br>
              <a:rPr lang="de-DE" sz="2400" dirty="0"/>
            </a:br>
            <a:r>
              <a:rPr lang="de-DE" sz="2400" dirty="0"/>
              <a:t>Wenn du diese Dinge tust, so zeige dich der Welt;    </a:t>
            </a:r>
            <a:r>
              <a:rPr lang="de-DE" sz="2400" dirty="0" err="1"/>
              <a:t>Joh</a:t>
            </a:r>
            <a:r>
              <a:rPr lang="de-DE" sz="2400" dirty="0"/>
              <a:t> 7,3.4</a:t>
            </a:r>
          </a:p>
          <a:p>
            <a:pPr marL="538163" indent="-538163"/>
            <a:r>
              <a:rPr lang="de-DE" sz="2400" dirty="0"/>
              <a:t>Und siehe, er redet </a:t>
            </a:r>
            <a:r>
              <a:rPr lang="de-DE" sz="2400" b="1" dirty="0"/>
              <a:t>öffentlich</a:t>
            </a:r>
            <a:r>
              <a:rPr lang="de-DE" sz="2400" dirty="0"/>
              <a:t>, und sie sagen ihm nichts. </a:t>
            </a:r>
            <a:br>
              <a:rPr lang="de-DE" sz="2400" dirty="0"/>
            </a:br>
            <a:r>
              <a:rPr lang="de-DE" sz="2400" dirty="0"/>
              <a:t>Haben denn etwa die Obersten in Wahrheit erkannt, </a:t>
            </a:r>
            <a:br>
              <a:rPr lang="de-DE" sz="2400" dirty="0"/>
            </a:br>
            <a:r>
              <a:rPr lang="de-DE" sz="2400" dirty="0"/>
              <a:t>dass dieser der Christus ist?                                             </a:t>
            </a:r>
            <a:r>
              <a:rPr lang="de-DE" sz="2400" dirty="0" err="1"/>
              <a:t>Joh</a:t>
            </a:r>
            <a:r>
              <a:rPr lang="de-DE" sz="2400" dirty="0"/>
              <a:t> 7,26 </a:t>
            </a:r>
          </a:p>
          <a:p>
            <a:pPr marL="538163" indent="-538163"/>
            <a:r>
              <a:rPr lang="de-DE" sz="2400" dirty="0"/>
              <a:t>Ich habe </a:t>
            </a:r>
            <a:r>
              <a:rPr lang="de-DE" sz="2400" b="1" dirty="0"/>
              <a:t>öffentlich</a:t>
            </a:r>
            <a:r>
              <a:rPr lang="de-DE" sz="2400" dirty="0"/>
              <a:t> zu der Welt geredet, </a:t>
            </a:r>
            <a:br>
              <a:rPr lang="de-DE" sz="2400" dirty="0"/>
            </a:br>
            <a:r>
              <a:rPr lang="de-DE" sz="2400" dirty="0"/>
              <a:t>ich habe allezeit in der Synagoge und im Tempel gelehrt,</a:t>
            </a:r>
            <a:br>
              <a:rPr lang="de-DE" sz="2400" dirty="0"/>
            </a:br>
            <a:r>
              <a:rPr lang="de-DE" sz="2400" dirty="0"/>
              <a:t>wo alle Juden zusammenkommen, </a:t>
            </a:r>
            <a:br>
              <a:rPr lang="de-DE" sz="2400" dirty="0"/>
            </a:br>
            <a:r>
              <a:rPr lang="de-DE" sz="2400" dirty="0"/>
              <a:t>und im Verborgenen habe ich nichts geredet;         </a:t>
            </a:r>
            <a:r>
              <a:rPr lang="de-DE" sz="2400" dirty="0" err="1"/>
              <a:t>Joh</a:t>
            </a:r>
            <a:r>
              <a:rPr lang="de-DE" sz="2400" dirty="0"/>
              <a:t> 18,20 </a:t>
            </a:r>
          </a:p>
        </p:txBody>
      </p:sp>
    </p:spTree>
    <p:extLst>
      <p:ext uri="{BB962C8B-B14F-4D97-AF65-F5344CB8AC3E}">
        <p14:creationId xmlns:p14="http://schemas.microsoft.com/office/powerpoint/2010/main" val="2960579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1E0789-92CE-190F-D517-C383FC73AE9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E3E3A5C2-6096-EC55-DCD3-279B163906A0}"/>
              </a:ext>
            </a:extLst>
          </p:cNvPr>
          <p:cNvSpPr>
            <a:spLocks noGrp="1"/>
          </p:cNvSpPr>
          <p:nvPr>
            <p:ph type="title"/>
          </p:nvPr>
        </p:nvSpPr>
        <p:spPr>
          <a:xfrm>
            <a:off x="1544320" y="674998"/>
            <a:ext cx="10647680" cy="543560"/>
          </a:xfrm>
        </p:spPr>
        <p:txBody>
          <a:bodyPr>
            <a:normAutofit fontScale="90000"/>
          </a:bodyPr>
          <a:lstStyle/>
          <a:p>
            <a:pPr algn="ctr"/>
            <a:r>
              <a:rPr lang="de-DE" dirty="0"/>
              <a:t>Jesus redet frei und gerade heraus</a:t>
            </a:r>
          </a:p>
        </p:txBody>
      </p:sp>
      <p:sp>
        <p:nvSpPr>
          <p:cNvPr id="3" name="Inhaltsplatzhalter 2">
            <a:extLst>
              <a:ext uri="{FF2B5EF4-FFF2-40B4-BE49-F238E27FC236}">
                <a16:creationId xmlns:a16="http://schemas.microsoft.com/office/drawing/2014/main" id="{9A97FAFD-525E-FDB4-0858-80CCC7B33AFF}"/>
              </a:ext>
            </a:extLst>
          </p:cNvPr>
          <p:cNvSpPr>
            <a:spLocks noGrp="1"/>
          </p:cNvSpPr>
          <p:nvPr>
            <p:ph idx="1"/>
          </p:nvPr>
        </p:nvSpPr>
        <p:spPr>
          <a:xfrm>
            <a:off x="2468880" y="1505270"/>
            <a:ext cx="9448800" cy="5271450"/>
          </a:xfrm>
        </p:spPr>
        <p:txBody>
          <a:bodyPr>
            <a:noAutofit/>
          </a:bodyPr>
          <a:lstStyle/>
          <a:p>
            <a:pPr marL="538163" indent="-538163"/>
            <a:r>
              <a:rPr lang="de-DE" sz="2400" dirty="0"/>
              <a:t>Da umringten ihn die Juden und sprachen zu ihm: </a:t>
            </a:r>
            <a:br>
              <a:rPr lang="de-DE" sz="2400" dirty="0"/>
            </a:br>
            <a:r>
              <a:rPr lang="de-DE" sz="2400" dirty="0"/>
              <a:t>Bis wann hältst du unsere Seele hin? </a:t>
            </a:r>
            <a:br>
              <a:rPr lang="de-DE" sz="2400" dirty="0"/>
            </a:br>
            <a:r>
              <a:rPr lang="de-DE" sz="2400" dirty="0"/>
              <a:t>Wenn du der Christus bist, so sage es uns </a:t>
            </a:r>
            <a:r>
              <a:rPr lang="de-DE" sz="2400" b="1" dirty="0"/>
              <a:t>frei heraus</a:t>
            </a:r>
            <a:r>
              <a:rPr lang="de-DE" sz="2400" dirty="0"/>
              <a:t>.</a:t>
            </a:r>
            <a:br>
              <a:rPr lang="de-DE" sz="2400" dirty="0"/>
            </a:br>
            <a:r>
              <a:rPr lang="de-DE" sz="2400" dirty="0"/>
              <a:t>Jesus antwortete ihnen: </a:t>
            </a:r>
            <a:br>
              <a:rPr lang="de-DE" sz="2400" dirty="0"/>
            </a:br>
            <a:r>
              <a:rPr lang="de-DE" sz="2400" dirty="0"/>
              <a:t>Ich habe es euch gesagt, und ihr glaubt nicht. </a:t>
            </a:r>
            <a:br>
              <a:rPr lang="de-DE" sz="2400" dirty="0"/>
            </a:br>
            <a:r>
              <a:rPr lang="de-DE" sz="2400" dirty="0"/>
              <a:t>Die Werke, die ich in dem Namen meines Vaters tue, </a:t>
            </a:r>
            <a:br>
              <a:rPr lang="de-DE" sz="2400" dirty="0"/>
            </a:br>
            <a:r>
              <a:rPr lang="de-DE" sz="2400" dirty="0"/>
              <a:t>diese zeugen von mir;                                            </a:t>
            </a:r>
            <a:r>
              <a:rPr lang="de-DE" sz="2400" dirty="0" err="1"/>
              <a:t>Joh</a:t>
            </a:r>
            <a:r>
              <a:rPr lang="de-DE" sz="2400" dirty="0"/>
              <a:t> 10,24.25</a:t>
            </a:r>
            <a:endParaRPr lang="de-DE" sz="1200" dirty="0"/>
          </a:p>
          <a:p>
            <a:pPr marL="0" indent="0">
              <a:buNone/>
            </a:pPr>
            <a:endParaRPr lang="de-DE" sz="1200" dirty="0"/>
          </a:p>
          <a:p>
            <a:pPr marL="538163" indent="-538163"/>
            <a:r>
              <a:rPr lang="de-DE" sz="2400" dirty="0"/>
              <a:t>Danach sagt er zu ihnen: Lazarus, unser Freund, ist </a:t>
            </a:r>
            <a:r>
              <a:rPr lang="de-DE" sz="2400" dirty="0" err="1"/>
              <a:t>einge</a:t>
            </a:r>
            <a:r>
              <a:rPr lang="de-DE" sz="2400" dirty="0"/>
              <a:t>-schlafen; aber ich gehe hin, um ihn aufzuwecken.  Da sprachen die Jünger zu ihm: Herr, wenn er eingeschlafen ist, wird er geheilt werden.  Dann nun sagte ihnen Jesus </a:t>
            </a:r>
            <a:r>
              <a:rPr lang="de-DE" sz="2400" b="1" dirty="0"/>
              <a:t>geradeheraus</a:t>
            </a:r>
            <a:r>
              <a:rPr lang="de-DE" sz="2400" dirty="0"/>
              <a:t>: Lazarus ist gestorben;            </a:t>
            </a:r>
            <a:r>
              <a:rPr lang="de-DE" sz="2400" dirty="0" err="1"/>
              <a:t>Joh</a:t>
            </a:r>
            <a:r>
              <a:rPr lang="de-DE" sz="2400" dirty="0"/>
              <a:t>  11,11.12.14</a:t>
            </a:r>
          </a:p>
        </p:txBody>
      </p:sp>
    </p:spTree>
    <p:extLst>
      <p:ext uri="{BB962C8B-B14F-4D97-AF65-F5344CB8AC3E}">
        <p14:creationId xmlns:p14="http://schemas.microsoft.com/office/powerpoint/2010/main" val="1533278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87C131-DD38-C9E6-FE7A-B0E3D62896DA}"/>
              </a:ext>
            </a:extLst>
          </p:cNvPr>
          <p:cNvSpPr>
            <a:spLocks noGrp="1"/>
          </p:cNvSpPr>
          <p:nvPr>
            <p:ph type="title"/>
          </p:nvPr>
        </p:nvSpPr>
        <p:spPr>
          <a:xfrm>
            <a:off x="0" y="624110"/>
            <a:ext cx="12191999" cy="584930"/>
          </a:xfrm>
        </p:spPr>
        <p:txBody>
          <a:bodyPr>
            <a:normAutofit fontScale="90000"/>
          </a:bodyPr>
          <a:lstStyle/>
          <a:p>
            <a:pPr algn="ctr"/>
            <a:r>
              <a:rPr lang="de-DE" dirty="0"/>
              <a:t>            Fehlende Offenheit aus Furcht vor Konsequenzen</a:t>
            </a:r>
          </a:p>
        </p:txBody>
      </p:sp>
      <p:sp>
        <p:nvSpPr>
          <p:cNvPr id="3" name="Inhaltsplatzhalter 2">
            <a:extLst>
              <a:ext uri="{FF2B5EF4-FFF2-40B4-BE49-F238E27FC236}">
                <a16:creationId xmlns:a16="http://schemas.microsoft.com/office/drawing/2014/main" id="{0C4F524A-F318-CFE8-358B-29C84271776B}"/>
              </a:ext>
            </a:extLst>
          </p:cNvPr>
          <p:cNvSpPr>
            <a:spLocks noGrp="1"/>
          </p:cNvSpPr>
          <p:nvPr>
            <p:ph idx="1"/>
          </p:nvPr>
        </p:nvSpPr>
        <p:spPr>
          <a:xfrm>
            <a:off x="2214473" y="1755790"/>
            <a:ext cx="9775508" cy="4559950"/>
          </a:xfrm>
        </p:spPr>
        <p:txBody>
          <a:bodyPr>
            <a:noAutofit/>
          </a:bodyPr>
          <a:lstStyle/>
          <a:p>
            <a:r>
              <a:rPr lang="de-DE" sz="2200" dirty="0"/>
              <a:t>Die Juden nun glaubten nicht von ihm, dass er blind gewesen und sehend geworden war, bis sie die Eltern dessen riefen, der sehend geworden war. Und sie fragten sie und sprachen: Ist dieser euer Sohn, von dem ihr sagt, dass er blind geboren wurde? Wie sieht er denn jetzt? Seine Eltern antworteten nun und sprachen: Wir wissen, dass dieser unser Sohn ist und dass er blind geboren wurde; wie er aber jetzt sieht, wissen wir nicht, oder wer seine Augen aufgetan hat, wissen wir nicht. Fragt ihn! Er ist mündig, er wird über sich selbst reden. Dies sagten seine Eltern, weil sie die Juden fürchteten; denn die Juden waren schon übereingekommen, dass, wenn jemand ihn als Christus bekennen würde, er aus der Synagoge ausgeschlossen werden sollte. Deswegen sagten seine Eltern: Er ist mündig, fragt ihn.</a:t>
            </a:r>
            <a:br>
              <a:rPr lang="de-DE" sz="2200" dirty="0"/>
            </a:br>
            <a:r>
              <a:rPr lang="de-DE" sz="2200" dirty="0"/>
              <a:t>                                                                                                  </a:t>
            </a:r>
            <a:r>
              <a:rPr lang="de-DE" sz="2200" dirty="0" err="1"/>
              <a:t>Joh</a:t>
            </a:r>
            <a:r>
              <a:rPr lang="de-DE" sz="2200" dirty="0"/>
              <a:t> 9,18-23</a:t>
            </a:r>
          </a:p>
        </p:txBody>
      </p:sp>
    </p:spTree>
    <p:extLst>
      <p:ext uri="{BB962C8B-B14F-4D97-AF65-F5344CB8AC3E}">
        <p14:creationId xmlns:p14="http://schemas.microsoft.com/office/powerpoint/2010/main" val="179443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0F39D40C-BBCD-983D-B462-5F1E58D6074C}"/>
              </a:ext>
            </a:extLst>
          </p:cNvPr>
          <p:cNvSpPr>
            <a:spLocks noGrp="1"/>
          </p:cNvSpPr>
          <p:nvPr>
            <p:ph idx="1"/>
          </p:nvPr>
        </p:nvSpPr>
        <p:spPr>
          <a:xfrm>
            <a:off x="2546681" y="2718530"/>
            <a:ext cx="9480868" cy="2502195"/>
          </a:xfrm>
        </p:spPr>
        <p:txBody>
          <a:bodyPr>
            <a:normAutofit/>
          </a:bodyPr>
          <a:lstStyle/>
          <a:p>
            <a:pPr marL="542925" indent="-542925"/>
            <a:r>
              <a:rPr lang="de-DE" sz="2400" dirty="0"/>
              <a:t>Denn er lehrte seine Jünger und sprach zu ihnen: </a:t>
            </a:r>
            <a:br>
              <a:rPr lang="de-DE" sz="2400" dirty="0"/>
            </a:br>
            <a:r>
              <a:rPr lang="de-DE" sz="2400" dirty="0"/>
              <a:t>Der Sohn des Menschen wird in die Hände der Menschen überliefert, und sie werden ihn töten; und nachdem er getötet worden ist, wird er nach drei Tagen auferstehen. </a:t>
            </a:r>
            <a:br>
              <a:rPr lang="de-DE" sz="2400" dirty="0"/>
            </a:br>
            <a:r>
              <a:rPr lang="de-DE" sz="2400" dirty="0"/>
              <a:t>Sie aber verstanden das Wort nicht und fürchteten sich, </a:t>
            </a:r>
            <a:br>
              <a:rPr lang="de-DE" sz="2400" dirty="0"/>
            </a:br>
            <a:r>
              <a:rPr lang="de-DE" sz="2400" dirty="0"/>
              <a:t>ihn zu fragen.                                                            Mk 9,31.32</a:t>
            </a:r>
          </a:p>
        </p:txBody>
      </p:sp>
      <p:sp>
        <p:nvSpPr>
          <p:cNvPr id="6" name="Titel 1">
            <a:extLst>
              <a:ext uri="{FF2B5EF4-FFF2-40B4-BE49-F238E27FC236}">
                <a16:creationId xmlns:a16="http://schemas.microsoft.com/office/drawing/2014/main" id="{94A1E9E7-C009-F8E3-4440-6294CB2F0CA6}"/>
              </a:ext>
            </a:extLst>
          </p:cNvPr>
          <p:cNvSpPr>
            <a:spLocks noGrp="1"/>
          </p:cNvSpPr>
          <p:nvPr>
            <p:ph type="title"/>
          </p:nvPr>
        </p:nvSpPr>
        <p:spPr>
          <a:xfrm>
            <a:off x="0" y="624110"/>
            <a:ext cx="12191999" cy="584930"/>
          </a:xfrm>
        </p:spPr>
        <p:txBody>
          <a:bodyPr>
            <a:normAutofit fontScale="90000"/>
          </a:bodyPr>
          <a:lstStyle/>
          <a:p>
            <a:pPr algn="ctr"/>
            <a:r>
              <a:rPr lang="de-DE" dirty="0"/>
              <a:t>            Fehlende Offenheit aus Furcht sich zu blamieren</a:t>
            </a:r>
          </a:p>
        </p:txBody>
      </p:sp>
    </p:spTree>
    <p:extLst>
      <p:ext uri="{BB962C8B-B14F-4D97-AF65-F5344CB8AC3E}">
        <p14:creationId xmlns:p14="http://schemas.microsoft.com/office/powerpoint/2010/main" val="36319721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38EDB0-8A1B-63B8-628D-3A1A7C951E9A}"/>
              </a:ext>
            </a:extLst>
          </p:cNvPr>
          <p:cNvSpPr>
            <a:spLocks noGrp="1"/>
          </p:cNvSpPr>
          <p:nvPr>
            <p:ph type="title"/>
          </p:nvPr>
        </p:nvSpPr>
        <p:spPr>
          <a:xfrm>
            <a:off x="1625601" y="624110"/>
            <a:ext cx="10566400" cy="696690"/>
          </a:xfrm>
        </p:spPr>
        <p:txBody>
          <a:bodyPr/>
          <a:lstStyle/>
          <a:p>
            <a:pPr algn="ctr"/>
            <a:r>
              <a:rPr lang="de-DE" dirty="0"/>
              <a:t>Heuchelei aus Furcht vor Andersdenkenden  </a:t>
            </a:r>
          </a:p>
        </p:txBody>
      </p:sp>
      <p:sp>
        <p:nvSpPr>
          <p:cNvPr id="3" name="Inhaltsplatzhalter 2">
            <a:extLst>
              <a:ext uri="{FF2B5EF4-FFF2-40B4-BE49-F238E27FC236}">
                <a16:creationId xmlns:a16="http://schemas.microsoft.com/office/drawing/2014/main" id="{DE3A44EF-C0C8-F57B-323C-5C1153115CF9}"/>
              </a:ext>
            </a:extLst>
          </p:cNvPr>
          <p:cNvSpPr>
            <a:spLocks noGrp="1"/>
          </p:cNvSpPr>
          <p:nvPr>
            <p:ph idx="1"/>
          </p:nvPr>
        </p:nvSpPr>
        <p:spPr>
          <a:xfrm>
            <a:off x="2346960" y="2133600"/>
            <a:ext cx="9845040" cy="3484880"/>
          </a:xfrm>
        </p:spPr>
        <p:txBody>
          <a:bodyPr>
            <a:normAutofit/>
          </a:bodyPr>
          <a:lstStyle/>
          <a:p>
            <a:pPr marL="538163" indent="-538163"/>
            <a:r>
              <a:rPr lang="de-DE" sz="2400" dirty="0"/>
              <a:t>Als aber </a:t>
            </a:r>
            <a:r>
              <a:rPr lang="de-DE" sz="2400" dirty="0" err="1"/>
              <a:t>Kephas</a:t>
            </a:r>
            <a:r>
              <a:rPr lang="de-DE" sz="2400" dirty="0"/>
              <a:t> nach Antiochien kam, widerstand </a:t>
            </a:r>
            <a:br>
              <a:rPr lang="de-DE" sz="2400" dirty="0"/>
            </a:br>
            <a:r>
              <a:rPr lang="de-DE" sz="2400" dirty="0"/>
              <a:t>ich ihm ins Angesicht, weil er dem Urteil verfallen war.  </a:t>
            </a:r>
            <a:br>
              <a:rPr lang="de-DE" sz="2400" dirty="0"/>
            </a:br>
            <a:r>
              <a:rPr lang="de-DE" sz="2400" dirty="0"/>
              <a:t>Denn bevor einige von Jakobus kamen, </a:t>
            </a:r>
            <a:br>
              <a:rPr lang="de-DE" sz="2400" dirty="0"/>
            </a:br>
            <a:r>
              <a:rPr lang="de-DE" sz="2400" dirty="0"/>
              <a:t>hatte er mit denen aus den Nationen gegessen; </a:t>
            </a:r>
            <a:br>
              <a:rPr lang="de-DE" sz="2400" dirty="0"/>
            </a:br>
            <a:r>
              <a:rPr lang="de-DE" sz="2400" dirty="0"/>
              <a:t>als sie aber kamen, zog er sich zurück und sonderte sich ab, </a:t>
            </a:r>
            <a:br>
              <a:rPr lang="de-DE" sz="2400" dirty="0"/>
            </a:br>
            <a:r>
              <a:rPr lang="de-DE" sz="2400" dirty="0"/>
              <a:t>da er sich vor denen aus der Beschneidung fürchtete. </a:t>
            </a:r>
            <a:br>
              <a:rPr lang="de-DE" sz="2400" dirty="0"/>
            </a:br>
            <a:r>
              <a:rPr lang="de-DE" sz="2400" dirty="0"/>
              <a:t>Und mit ihm heuchelten auch die übrigen Juden, </a:t>
            </a:r>
            <a:br>
              <a:rPr lang="de-DE" sz="2400" dirty="0"/>
            </a:br>
            <a:r>
              <a:rPr lang="de-DE" sz="2400" dirty="0"/>
              <a:t>so dass selbst Barnabas durch ihre Heuchelei </a:t>
            </a:r>
            <a:br>
              <a:rPr lang="de-DE" sz="2400" dirty="0"/>
            </a:br>
            <a:r>
              <a:rPr lang="de-DE" sz="2400" dirty="0"/>
              <a:t>mit fortgerissen wurde.                                             Gal 2,11-13</a:t>
            </a:r>
          </a:p>
        </p:txBody>
      </p:sp>
    </p:spTree>
    <p:extLst>
      <p:ext uri="{BB962C8B-B14F-4D97-AF65-F5344CB8AC3E}">
        <p14:creationId xmlns:p14="http://schemas.microsoft.com/office/powerpoint/2010/main" val="3866509838"/>
      </p:ext>
    </p:extLst>
  </p:cSld>
  <p:clrMapOvr>
    <a:masterClrMapping/>
  </p:clrMapOvr>
</p:sld>
</file>

<file path=ppt/theme/theme1.xml><?xml version="1.0" encoding="utf-8"?>
<a:theme xmlns:a="http://schemas.openxmlformats.org/drawingml/2006/main" name="Fetze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0</TotalTime>
  <Words>1161</Words>
  <Application>Microsoft Office PowerPoint</Application>
  <PresentationFormat>Breitbild</PresentationFormat>
  <Paragraphs>38</Paragraphs>
  <Slides>12</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12</vt:i4>
      </vt:variant>
    </vt:vector>
  </HeadingPairs>
  <TitlesOfParts>
    <vt:vector size="16" baseType="lpstr">
      <vt:lpstr>Arial</vt:lpstr>
      <vt:lpstr>Century Gothic</vt:lpstr>
      <vt:lpstr>Wingdings 3</vt:lpstr>
      <vt:lpstr>Fetzen</vt:lpstr>
      <vt:lpstr>Offenheit fördert Vertrauen Vertrauen fördert Offenheit</vt:lpstr>
      <vt:lpstr>Offenheit</vt:lpstr>
      <vt:lpstr>Der Herr redet mit Offenheit zu seinen Jüngern</vt:lpstr>
      <vt:lpstr>Der Herr redet offen zu den Jüngern</vt:lpstr>
      <vt:lpstr>Der Herr redet in der Öffentlichkeit  </vt:lpstr>
      <vt:lpstr>Jesus redet frei und gerade heraus</vt:lpstr>
      <vt:lpstr>            Fehlende Offenheit aus Furcht vor Konsequenzen</vt:lpstr>
      <vt:lpstr>            Fehlende Offenheit aus Furcht sich zu blamieren</vt:lpstr>
      <vt:lpstr>Heuchelei aus Furcht vor Andersdenkenden  </vt:lpstr>
      <vt:lpstr>offen aber nicht frech</vt:lpstr>
      <vt:lpstr>Bereitschaft sich beurteilen zu lassen</vt:lpstr>
      <vt:lpstr>Paulus vertraut den Brüdern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Horst Zielfeld</dc:creator>
  <cp:lastModifiedBy>Horst Zielfeld</cp:lastModifiedBy>
  <cp:revision>11</cp:revision>
  <dcterms:created xsi:type="dcterms:W3CDTF">2025-03-17T11:22:01Z</dcterms:created>
  <dcterms:modified xsi:type="dcterms:W3CDTF">2025-04-10T07:49:55Z</dcterms:modified>
</cp:coreProperties>
</file>